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6" r:id="rId5"/>
  </p:sldMasterIdLst>
  <p:notesMasterIdLst>
    <p:notesMasterId r:id="rId57"/>
  </p:notesMasterIdLst>
  <p:sldIdLst>
    <p:sldId id="256" r:id="rId6"/>
    <p:sldId id="258" r:id="rId7"/>
    <p:sldId id="259" r:id="rId8"/>
    <p:sldId id="260" r:id="rId9"/>
    <p:sldId id="261" r:id="rId10"/>
    <p:sldId id="262" r:id="rId11"/>
    <p:sldId id="333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7" r:id="rId41"/>
    <p:sldId id="300" r:id="rId42"/>
    <p:sldId id="307" r:id="rId43"/>
    <p:sldId id="308" r:id="rId44"/>
    <p:sldId id="310" r:id="rId45"/>
    <p:sldId id="311" r:id="rId46"/>
    <p:sldId id="312" r:id="rId47"/>
    <p:sldId id="331" r:id="rId48"/>
    <p:sldId id="332" r:id="rId49"/>
    <p:sldId id="315" r:id="rId50"/>
    <p:sldId id="316" r:id="rId51"/>
    <p:sldId id="317" r:id="rId52"/>
    <p:sldId id="318" r:id="rId53"/>
    <p:sldId id="319" r:id="rId54"/>
    <p:sldId id="329" r:id="rId55"/>
    <p:sldId id="330" r:id="rId56"/>
  </p:sldIdLst>
  <p:sldSz cx="12192000" cy="6858000"/>
  <p:notesSz cx="6797675" cy="992505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andara" panose="020E0502030303020204" pitchFamily="34" charset="0"/>
      <p:regular r:id="rId62"/>
      <p:bold r:id="rId63"/>
      <p:italic r:id="rId64"/>
      <p:boldItalic r:id="rId65"/>
    </p:embeddedFont>
    <p:embeddedFont>
      <p:font typeface="Garamond" panose="02020404030301010803" pitchFamily="18" charset="0"/>
      <p:regular r:id="rId66"/>
      <p:bold r:id="rId67"/>
      <p:italic r:id="rId68"/>
      <p:boldItalic r:id="rId69"/>
    </p:embeddedFont>
    <p:embeddedFont>
      <p:font typeface="Overlock" panose="020B0604020202020204" charset="0"/>
      <p:regular r:id="rId70"/>
      <p:bold r:id="rId71"/>
      <p:italic r:id="rId72"/>
      <p:boldItalic r:id="rId73"/>
    </p:embeddedFont>
    <p:embeddedFont>
      <p:font typeface="Verdana" panose="020B0604030504040204" pitchFamily="34" charset="0"/>
      <p:regular r:id="rId74"/>
      <p:bold r:id="rId75"/>
      <p:italic r:id="rId76"/>
      <p:boldItalic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0" roundtripDataSignature="AMtx7mi6TzCCrWVri+Fc4Ds59/kIXB/7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font" Target="fonts/font1.fntdata"/><Relationship Id="rId74" Type="http://schemas.openxmlformats.org/officeDocument/2006/relationships/font" Target="fonts/font17.fntdata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4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font" Target="fonts/font20.fntdata"/><Relationship Id="rId100" Type="http://customschemas.google.com/relationships/presentationmetadata" Target="meta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1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103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font" Target="fonts/font19.fntdata"/><Relationship Id="rId104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font" Target="fonts/font14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2d25715cb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2d25715cb3_0_9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12d25715cb3_0_92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6:notes"/>
          <p:cNvSpPr txBox="1"/>
          <p:nvPr/>
        </p:nvSpPr>
        <p:spPr>
          <a:xfrm>
            <a:off x="3849687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defdc34c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6" name="Google Shape;436;gdefdc34c7a_0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gdefdc34c7a_0_0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22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8" name="Google Shape;4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2dea701df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2dea701df1_0_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g12dea701df1_0_3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27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2" name="Google Shape;52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2" name="Google Shape;5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2" name="Google Shape;6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3" name="Google Shape;653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2d25715cb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2d25715cb3_0_7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12d25715cb3_0_77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35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2d25715cb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2d25715cb3_0_8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g12d25715cb3_0_84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36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5" name="Google Shape;715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0" name="Google Shape;80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7" name="Google Shape;80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5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1" name="Google Shape;82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d25715cb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d25715cb3_0_4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2d25715cb3_0_47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0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4" name="Google Shape;83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5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2" name="Google Shape;86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6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9" name="Google Shape;86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1" name="Google Shape;881;p6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S: stavila bih umjesto informatička podrška : e-alati</a:t>
            </a:r>
            <a:endParaRPr/>
          </a:p>
        </p:txBody>
      </p:sp>
      <p:sp>
        <p:nvSpPr>
          <p:cNvPr id="882" name="Google Shape;882;p64:notes"/>
          <p:cNvSpPr txBox="1"/>
          <p:nvPr/>
        </p:nvSpPr>
        <p:spPr>
          <a:xfrm>
            <a:off x="3849687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9" name="Google Shape;889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12f8d0da0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12f8d0da032_0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g12f8d0da032_0_0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50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2f8a360fa3_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2f8a360fa3_4_3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g12f8a360fa3_4_35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51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d25715cb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2d25715cb3_0_6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2d25715cb3_0_61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8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8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6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6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 s opisom">
  <p:cSld name="Citat s opisom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7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7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97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9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9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97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97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97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ica s nazivom">
  <p:cSld name="Kartica s nazivom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8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98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9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9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9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ica s nazivom citata">
  <p:cSld name="Kartica s nazivom citata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9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99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99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9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9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9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9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9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99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ili False">
  <p:cSld name="True ili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0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00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00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0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0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100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01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0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0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0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10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2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02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0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0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0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102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4"/>
          <p:cNvSpPr txBox="1">
            <a:spLocks noGrp="1"/>
          </p:cNvSpPr>
          <p:nvPr>
            <p:ph type="dt" idx="10"/>
          </p:nvPr>
        </p:nvSpPr>
        <p:spPr>
          <a:xfrm>
            <a:off x="6885517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74"/>
          <p:cNvSpPr txBox="1">
            <a:spLocks noGrp="1"/>
          </p:cNvSpPr>
          <p:nvPr>
            <p:ph type="ftr" idx="11"/>
          </p:nvPr>
        </p:nvSpPr>
        <p:spPr>
          <a:xfrm>
            <a:off x="258234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4"/>
          <p:cNvSpPr txBox="1">
            <a:spLocks noGrp="1"/>
          </p:cNvSpPr>
          <p:nvPr>
            <p:ph type="sldNum" idx="12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8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8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8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3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3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3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9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93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0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0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9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cxnSp>
        <p:nvCxnSpPr>
          <p:cNvPr id="66" name="Google Shape;66;p90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slovni slajd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89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69" name="Google Shape;69;p89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89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1" name="Google Shape;71;p89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89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8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9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89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9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9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cxnSp>
        <p:nvCxnSpPr>
          <p:cNvPr id="78" name="Google Shape;78;p89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4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4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94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9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ska slika s opisom">
  <p:cSld name="Panoramska slika s opiso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5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5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95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9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85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Google Shape;11;p85" descr="HD-PanelContent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85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85" descr="HDRibbonContent-UniformTrim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85" descr="HDRibbonContent-UniformTrim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8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8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8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8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8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3"/>
          <p:cNvSpPr/>
          <p:nvPr/>
        </p:nvSpPr>
        <p:spPr>
          <a:xfrm>
            <a:off x="304801" y="228600"/>
            <a:ext cx="11595100" cy="1427162"/>
          </a:xfrm>
          <a:prstGeom prst="roundRect">
            <a:avLst>
              <a:gd name="adj" fmla="val 1541"/>
            </a:avLst>
          </a:prstGeom>
          <a:gradFill>
            <a:gsLst>
              <a:gs pos="0">
                <a:srgbClr val="0293E0"/>
              </a:gs>
              <a:gs pos="89999">
                <a:srgbClr val="83D3FE"/>
              </a:gs>
              <a:gs pos="100000">
                <a:srgbClr val="83D3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3" name="Google Shape;153;p73"/>
          <p:cNvGrpSpPr/>
          <p:nvPr/>
        </p:nvGrpSpPr>
        <p:grpSpPr>
          <a:xfrm>
            <a:off x="281516" y="714376"/>
            <a:ext cx="11631083" cy="1330325"/>
            <a:chOff x="-3905251" y="4294188"/>
            <a:chExt cx="13027839" cy="1892300"/>
          </a:xfrm>
        </p:grpSpPr>
        <p:sp>
          <p:nvSpPr>
            <p:cNvPr id="154" name="Google Shape;154;p73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5" name="Google Shape;155;p7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882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6" name="Google Shape;156;p73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7" name="Google Shape;157;p73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8" name="Google Shape;158;p73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59" name="Google Shape;159;p73"/>
          <p:cNvSpPr txBox="1">
            <a:spLocks noGrp="1"/>
          </p:cNvSpPr>
          <p:nvPr>
            <p:ph type="title"/>
          </p:nvPr>
        </p:nvSpPr>
        <p:spPr>
          <a:xfrm>
            <a:off x="609600" y="338138"/>
            <a:ext cx="109728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73"/>
          <p:cNvSpPr txBox="1">
            <a:spLocks noGrp="1"/>
          </p:cNvSpPr>
          <p:nvPr>
            <p:ph type="body" idx="1"/>
          </p:nvPr>
        </p:nvSpPr>
        <p:spPr>
          <a:xfrm>
            <a:off x="1162049" y="2674938"/>
            <a:ext cx="9878483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1" name="Google Shape;161;p73"/>
          <p:cNvSpPr txBox="1">
            <a:spLocks noGrp="1"/>
          </p:cNvSpPr>
          <p:nvPr>
            <p:ph type="dt" idx="10"/>
          </p:nvPr>
        </p:nvSpPr>
        <p:spPr>
          <a:xfrm>
            <a:off x="6885517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2" name="Google Shape;162;p73"/>
          <p:cNvSpPr txBox="1">
            <a:spLocks noGrp="1"/>
          </p:cNvSpPr>
          <p:nvPr>
            <p:ph type="ftr" idx="11"/>
          </p:nvPr>
        </p:nvSpPr>
        <p:spPr>
          <a:xfrm>
            <a:off x="258234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3" name="Google Shape;163;p73"/>
          <p:cNvSpPr txBox="1">
            <a:spLocks noGrp="1"/>
          </p:cNvSpPr>
          <p:nvPr>
            <p:ph type="sldNum" idx="12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rodne-novine.nn.hr/clanci/sluzbeni/2015_05_49_981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pisi.hr/print.php?id=13544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kon.hr/z/317/Zakon-o-odgoju-i-obrazovanju-u-osnovnoj-i-srednjoj-%C5%A1koli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narodne-novine.nn.hr/clanci/sluzbeni/2022_03_39_482.html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upisi.hr/docs/pravilnik_o_elementima_i_kriterijima_final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ednje.e-upisi.hr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nias.gov.hr/Content/Documents/NIAS_Korisnicka_uputa.pd(https:/nias.gov.hr/)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bout:blank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about:blank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about:blank/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z.hr/content/publikacije-skole/2019/Kamo_nakon_osnovne_skole-2019-SREDISNJA.pdf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s://cisok.hr/online-materijali-za-ucenike-osmih-razreda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isok.hr/cisok-centar-zagreb-i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zagreb.hr/stipendija-grada-zagreba-za-ucenike-koji-se-obrazu/12656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"/>
          <p:cNvSpPr txBox="1">
            <a:spLocks noGrp="1"/>
          </p:cNvSpPr>
          <p:nvPr>
            <p:ph type="title"/>
          </p:nvPr>
        </p:nvSpPr>
        <p:spPr>
          <a:xfrm>
            <a:off x="6095999" y="2675107"/>
            <a:ext cx="4427537" cy="68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</a:pPr>
            <a: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UPIS UČENIKA U SREDNJE ŠKOLE  </a:t>
            </a: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hr-HR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za šk. god. </a:t>
            </a:r>
            <a:r>
              <a:rPr lang="en-US" sz="32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202</a:t>
            </a:r>
            <a:r>
              <a:rPr lang="hr-HR" sz="32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6</a:t>
            </a:r>
            <a: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.-</a:t>
            </a:r>
            <a:r>
              <a:rPr lang="hr-HR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20</a:t>
            </a:r>
            <a: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r>
              <a:rPr lang="hr-HR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7</a:t>
            </a:r>
            <a: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5400" dirty="0">
              <a:solidFill>
                <a:schemeClr val="dk1"/>
              </a:solidFill>
            </a:endParaRPr>
          </a:p>
        </p:txBody>
      </p:sp>
      <p:sp>
        <p:nvSpPr>
          <p:cNvPr id="173" name="Google Shape;173;p1"/>
          <p:cNvSpPr txBox="1">
            <a:spLocks noGrp="1"/>
          </p:cNvSpPr>
          <p:nvPr>
            <p:ph type="body" idx="2"/>
          </p:nvPr>
        </p:nvSpPr>
        <p:spPr>
          <a:xfrm>
            <a:off x="6096000" y="4357992"/>
            <a:ext cx="4572000" cy="176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16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pripremila</a:t>
            </a:r>
            <a:r>
              <a:rPr lang="en-US" sz="16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16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hr-HR" sz="22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Petra Relja</a:t>
            </a:r>
            <a:r>
              <a:rPr lang="en-US" sz="22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,  </a:t>
            </a: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hr-HR" sz="2200" dirty="0">
                <a:solidFill>
                  <a:schemeClr val="dk2"/>
                </a:solidFill>
                <a:latin typeface="Candara"/>
                <a:sym typeface="Candara"/>
              </a:rPr>
              <a:t>Stručna suradnica pedagoginja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lvl="0" indent="-13462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4" name="Google Shape;17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74" y="1612400"/>
            <a:ext cx="5463425" cy="36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>
            <a:spLocks noGrp="1"/>
          </p:cNvSpPr>
          <p:nvPr>
            <p:ph type="title"/>
          </p:nvPr>
        </p:nvSpPr>
        <p:spPr>
          <a:xfrm>
            <a:off x="575035" y="982132"/>
            <a:ext cx="11019933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3968"/>
              <a:buFont typeface="Candara"/>
              <a:buNone/>
            </a:pP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600" b="1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ELEMENTI I KRITERIJI ZA IZBOR KANDIDATA ZA UPIS U SŠ </a:t>
            </a: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1400">
              <a:solidFill>
                <a:srgbClr val="262626"/>
              </a:solidFill>
            </a:endParaRPr>
          </a:p>
        </p:txBody>
      </p:sp>
      <p:grpSp>
        <p:nvGrpSpPr>
          <p:cNvPr id="283" name="Google Shape;283;p12"/>
          <p:cNvGrpSpPr/>
          <p:nvPr/>
        </p:nvGrpSpPr>
        <p:grpSpPr>
          <a:xfrm>
            <a:off x="1295400" y="3209950"/>
            <a:ext cx="9601196" cy="1999749"/>
            <a:chOff x="0" y="437566"/>
            <a:chExt cx="9601196" cy="1999749"/>
          </a:xfrm>
        </p:grpSpPr>
        <p:sp>
          <p:nvSpPr>
            <p:cNvPr id="284" name="Google Shape;284;p12"/>
            <p:cNvSpPr/>
            <p:nvPr/>
          </p:nvSpPr>
          <p:spPr>
            <a:xfrm>
              <a:off x="0" y="437566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rgbClr val="8299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300037" y="722602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5875" cap="flat" cmpd="sng">
              <a:solidFill>
                <a:srgbClr val="829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2"/>
            <p:cNvSpPr txBox="1"/>
            <p:nvPr/>
          </p:nvSpPr>
          <p:spPr>
            <a:xfrm>
              <a:off x="0" y="772816"/>
              <a:ext cx="2950200" cy="16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-US" sz="3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zajednički</a:t>
              </a: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3300411" y="437566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rgbClr val="8299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3600448" y="722602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5875" cap="flat" cmpd="sng">
              <a:solidFill>
                <a:srgbClr val="829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2"/>
            <p:cNvSpPr txBox="1"/>
            <p:nvPr/>
          </p:nvSpPr>
          <p:spPr>
            <a:xfrm>
              <a:off x="3650670" y="772824"/>
              <a:ext cx="2599892" cy="1614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-US" sz="3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dodatni elementi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6600822" y="437566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rgbClr val="8299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6900860" y="722602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5875" cap="flat" cmpd="sng">
              <a:solidFill>
                <a:srgbClr val="829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2"/>
            <p:cNvSpPr txBox="1"/>
            <p:nvPr/>
          </p:nvSpPr>
          <p:spPr>
            <a:xfrm>
              <a:off x="6951082" y="772824"/>
              <a:ext cx="2599892" cy="1614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-US" sz="3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posebni elementi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12"/>
          <p:cNvSpPr txBox="1"/>
          <p:nvPr/>
        </p:nvSpPr>
        <p:spPr>
          <a:xfrm>
            <a:off x="3039894" y="3275112"/>
            <a:ext cx="61186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3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ndara"/>
              <a:buNone/>
            </a:pPr>
            <a: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Zajednički elementi upisa</a:t>
            </a: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4100">
              <a:solidFill>
                <a:srgbClr val="262626"/>
              </a:solidFill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Google Shape;303;p13"/>
          <p:cNvGrpSpPr/>
          <p:nvPr/>
        </p:nvGrpSpPr>
        <p:grpSpPr>
          <a:xfrm>
            <a:off x="5470072" y="807036"/>
            <a:ext cx="5914209" cy="5243923"/>
            <a:chOff x="0" y="2366"/>
            <a:chExt cx="5914209" cy="5243923"/>
          </a:xfrm>
        </p:grpSpPr>
        <p:sp>
          <p:nvSpPr>
            <p:cNvPr id="304" name="Google Shape;304;p13"/>
            <p:cNvSpPr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 txBox="1"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Moguće skupiti najviše 20 bodova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 rot="10800000">
              <a:off x="0" y="2366"/>
              <a:ext cx="5914209" cy="319665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 txBox="1"/>
            <p:nvPr/>
          </p:nvSpPr>
          <p:spPr>
            <a:xfrm>
              <a:off x="0" y="2366"/>
              <a:ext cx="5914209" cy="207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prosjeci svih zaključnih ocjena svih nastavnih predmeta na </a:t>
              </a:r>
              <a:r>
                <a:rPr lang="en-US" sz="2500" b="1" i="0" u="none" strike="noStrike" cap="none">
                  <a:solidFill>
                    <a:srgbClr val="363636"/>
                  </a:solidFill>
                  <a:latin typeface="Arial"/>
                  <a:ea typeface="Arial"/>
                  <a:cs typeface="Arial"/>
                  <a:sym typeface="Arial"/>
                </a:rPr>
                <a:t>dvije decimale u posljednja četiri razreda osnovnog obrazovanja</a:t>
              </a:r>
              <a:r>
                <a:rPr lang="en-US" sz="2500" b="0" i="0" u="none" strike="noStrike" cap="none">
                  <a:solidFill>
                    <a:srgbClr val="363636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  <a:endParaRPr sz="25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8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8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ndara"/>
              <a:buNone/>
            </a:pPr>
            <a: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OPĆEM USPJEH SE DODAJU</a:t>
            </a: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4100">
              <a:solidFill>
                <a:srgbClr val="262626"/>
              </a:solidFill>
            </a:endParaRPr>
          </a:p>
        </p:txBody>
      </p:sp>
      <p:sp>
        <p:nvSpPr>
          <p:cNvPr id="316" name="Google Shape;316;p8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7" name="Google Shape;317;p8"/>
          <p:cNvGrpSpPr/>
          <p:nvPr/>
        </p:nvGrpSpPr>
        <p:grpSpPr>
          <a:xfrm>
            <a:off x="5470072" y="807036"/>
            <a:ext cx="5914209" cy="5243923"/>
            <a:chOff x="0" y="2366"/>
            <a:chExt cx="5914209" cy="5243923"/>
          </a:xfrm>
        </p:grpSpPr>
        <p:sp>
          <p:nvSpPr>
            <p:cNvPr id="318" name="Google Shape;318;p8"/>
            <p:cNvSpPr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 txBox="1"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Moguće skupiti najviše 50 bodova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 rot="10800000">
              <a:off x="0" y="2366"/>
              <a:ext cx="5914209" cy="319665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 txBox="1"/>
            <p:nvPr/>
          </p:nvSpPr>
          <p:spPr>
            <a:xfrm>
              <a:off x="0" y="2366"/>
              <a:ext cx="5914209" cy="207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zaključne ocjene u posljednja dva razreda osnovnog obrazovanja iz nastavnih predmeta Hrvatski jezik, Matematika i prvi strani jezik;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82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82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82"/>
          <p:cNvSpPr txBox="1">
            <a:spLocks noGrp="1"/>
          </p:cNvSpPr>
          <p:nvPr>
            <p:ph type="title"/>
          </p:nvPr>
        </p:nvSpPr>
        <p:spPr>
          <a:xfrm>
            <a:off x="604965" y="1055077"/>
            <a:ext cx="3326012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8887"/>
              <a:buFont typeface="Candara"/>
              <a:buNone/>
            </a:pPr>
            <a: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Za  GIMNAZIJE i strukovne </a:t>
            </a:r>
            <a:b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4 godišnje škole  DODAJU SE JOŠ: </a:t>
            </a: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4100">
              <a:solidFill>
                <a:srgbClr val="262626"/>
              </a:solidFill>
            </a:endParaRPr>
          </a:p>
        </p:txBody>
      </p:sp>
      <p:sp>
        <p:nvSpPr>
          <p:cNvPr id="330" name="Google Shape;330;p82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1" name="Google Shape;331;p82"/>
          <p:cNvGrpSpPr/>
          <p:nvPr/>
        </p:nvGrpSpPr>
        <p:grpSpPr>
          <a:xfrm>
            <a:off x="5470072" y="807036"/>
            <a:ext cx="5914209" cy="5243923"/>
            <a:chOff x="0" y="2366"/>
            <a:chExt cx="5914209" cy="5243923"/>
          </a:xfrm>
        </p:grpSpPr>
        <p:sp>
          <p:nvSpPr>
            <p:cNvPr id="332" name="Google Shape;332;p82"/>
            <p:cNvSpPr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2"/>
            <p:cNvSpPr txBox="1"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uz prethodno stečene bodove  - dolazimo do ukupno  80 bodova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82"/>
            <p:cNvSpPr/>
            <p:nvPr/>
          </p:nvSpPr>
          <p:spPr>
            <a:xfrm rot="10800000">
              <a:off x="0" y="2366"/>
              <a:ext cx="5914209" cy="319665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82"/>
            <p:cNvSpPr txBox="1"/>
            <p:nvPr/>
          </p:nvSpPr>
          <p:spPr>
            <a:xfrm>
              <a:off x="0" y="2366"/>
              <a:ext cx="5914209" cy="207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 nastavna  predmeta važna za nastavak obrazovanja u pojedinim vrstama obrazovnih programa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3 PREDMETA ZNAČAJNA ZA UPIS</a:t>
            </a:r>
            <a:endParaRPr>
              <a:solidFill>
                <a:srgbClr val="2C7153"/>
              </a:solidFill>
            </a:endParaRPr>
          </a:p>
        </p:txBody>
      </p:sp>
      <p:grpSp>
        <p:nvGrpSpPr>
          <p:cNvPr id="341" name="Google Shape;341;p16"/>
          <p:cNvGrpSpPr/>
          <p:nvPr/>
        </p:nvGrpSpPr>
        <p:grpSpPr>
          <a:xfrm>
            <a:off x="1295400" y="3309713"/>
            <a:ext cx="9601196" cy="1800224"/>
            <a:chOff x="0" y="537329"/>
            <a:chExt cx="9601196" cy="1800224"/>
          </a:xfrm>
        </p:grpSpPr>
        <p:sp>
          <p:nvSpPr>
            <p:cNvPr id="342" name="Google Shape;342;p16"/>
            <p:cNvSpPr/>
            <p:nvPr/>
          </p:nvSpPr>
          <p:spPr>
            <a:xfrm>
              <a:off x="0" y="537329"/>
              <a:ext cx="3000374" cy="1800224"/>
            </a:xfrm>
            <a:prstGeom prst="rect">
              <a:avLst/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 txBox="1"/>
            <p:nvPr/>
          </p:nvSpPr>
          <p:spPr>
            <a:xfrm>
              <a:off x="0" y="537329"/>
              <a:ext cx="3000374" cy="1800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 određuje MZOS za svaku školu-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3300411" y="537329"/>
              <a:ext cx="3000374" cy="1800224"/>
            </a:xfrm>
            <a:prstGeom prst="rect">
              <a:avLst/>
            </a:prstGeom>
            <a:solidFill>
              <a:srgbClr val="3E959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 txBox="1"/>
            <p:nvPr/>
          </p:nvSpPr>
          <p:spPr>
            <a:xfrm>
              <a:off x="3300411" y="537329"/>
              <a:ext cx="3000374" cy="1800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Popis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predmeta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posebno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važnih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za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upis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6600822" y="537329"/>
              <a:ext cx="3000374" cy="1800224"/>
            </a:xfrm>
            <a:prstGeom prst="rect">
              <a:avLst/>
            </a:prstGeom>
            <a:solidFill>
              <a:srgbClr val="426E9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6"/>
            <p:cNvSpPr txBox="1"/>
            <p:nvPr/>
          </p:nvSpPr>
          <p:spPr>
            <a:xfrm>
              <a:off x="6600822" y="537329"/>
              <a:ext cx="3000374" cy="1800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 određuje škola samostalno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45454"/>
              <a:buNone/>
            </a:pPr>
            <a:r>
              <a:rPr lang="en-US" b="1">
                <a:solidFill>
                  <a:srgbClr val="00B050"/>
                </a:solidFill>
              </a:rPr>
              <a:t>IZ OVIH PREDMETA</a:t>
            </a:r>
            <a:r>
              <a:rPr lang="en-US" b="1"/>
              <a:t> ŠKOLA MOŽE </a:t>
            </a:r>
            <a:br>
              <a:rPr lang="en-US"/>
            </a:b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provoditi provjere posebnih znanja </a:t>
            </a:r>
            <a:endParaRPr/>
          </a:p>
        </p:txBody>
      </p:sp>
      <p:sp>
        <p:nvSpPr>
          <p:cNvPr id="353" name="Google Shape;353;p19"/>
          <p:cNvSpPr txBox="1">
            <a:spLocks noGrp="1"/>
          </p:cNvSpPr>
          <p:nvPr>
            <p:ph type="body" idx="1"/>
          </p:nvPr>
        </p:nvSpPr>
        <p:spPr>
          <a:xfrm>
            <a:off x="763571" y="3195686"/>
            <a:ext cx="10633435" cy="305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0045" algn="ctr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Srednja škola m</a:t>
            </a: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ora Ministarstvu uputiti zahtjev te ishoditi suglasnost za to</a:t>
            </a:r>
            <a:endParaRPr/>
          </a:p>
          <a:p>
            <a:pPr marL="457200" lvl="0" indent="-360045" algn="ctr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b="1" i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Na temelju provjera kandidat može ostvariti najviše 10 bodova.</a:t>
            </a:r>
            <a:endParaRPr/>
          </a:p>
          <a:p>
            <a:pPr marL="457200" lvl="0" indent="-360045" algn="ctr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Provjera nije eliminacijska.</a:t>
            </a:r>
            <a:endParaRPr/>
          </a:p>
          <a:p>
            <a:pPr marL="97155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2d25715cb3_0_9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 err="1">
                <a:solidFill>
                  <a:schemeClr val="accent2"/>
                </a:solidFill>
              </a:rPr>
              <a:t>Provođenje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dodatnih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ispita</a:t>
            </a:r>
            <a:r>
              <a:rPr lang="en-US" sz="3600" b="1" dirty="0">
                <a:solidFill>
                  <a:schemeClr val="accent2"/>
                </a:solidFill>
              </a:rPr>
              <a:t> ( </a:t>
            </a:r>
            <a:r>
              <a:rPr lang="en-US" sz="3600" b="1" dirty="0" err="1">
                <a:solidFill>
                  <a:schemeClr val="accent2"/>
                </a:solidFill>
              </a:rPr>
              <a:t>prijemni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ispiti</a:t>
            </a:r>
            <a:r>
              <a:rPr lang="en-US" sz="3600" b="1" dirty="0">
                <a:solidFill>
                  <a:schemeClr val="accent2"/>
                </a:solidFill>
              </a:rPr>
              <a:t> )</a:t>
            </a:r>
            <a:br>
              <a:rPr lang="hr-HR" sz="3600" b="1" dirty="0">
                <a:solidFill>
                  <a:schemeClr val="accent2"/>
                </a:solidFill>
              </a:rPr>
            </a:br>
            <a:r>
              <a:rPr lang="hr-HR" sz="3600" b="1" dirty="0">
                <a:solidFill>
                  <a:schemeClr val="accent2"/>
                </a:solidFill>
              </a:rPr>
              <a:t>(Prijava programa koji </a:t>
            </a:r>
            <a:r>
              <a:rPr lang="hr-HR" sz="3600" b="1" dirty="0" err="1">
                <a:solidFill>
                  <a:schemeClr val="accent2"/>
                </a:solidFill>
              </a:rPr>
              <a:t>zahtjevaju</a:t>
            </a:r>
            <a:r>
              <a:rPr lang="hr-HR" sz="3600" b="1" dirty="0">
                <a:solidFill>
                  <a:schemeClr val="accent2"/>
                </a:solidFill>
              </a:rPr>
              <a:t> dodatne provjere </a:t>
            </a:r>
            <a:r>
              <a:rPr lang="hr-HR" sz="3600" b="1" dirty="0" err="1">
                <a:solidFill>
                  <a:schemeClr val="accent2"/>
                </a:solidFill>
              </a:rPr>
              <a:t>odvoja</a:t>
            </a:r>
            <a:r>
              <a:rPr lang="hr-HR" sz="3600" b="1" dirty="0">
                <a:solidFill>
                  <a:schemeClr val="accent2"/>
                </a:solidFill>
              </a:rPr>
              <a:t> se od </a:t>
            </a:r>
            <a:r>
              <a:rPr lang="hr-HR" sz="3600" b="1" dirty="0">
                <a:solidFill>
                  <a:srgbClr val="FF0000"/>
                </a:solidFill>
              </a:rPr>
              <a:t>24. do 26.6. 2026</a:t>
            </a:r>
            <a:r>
              <a:rPr lang="hr-HR" sz="3600" b="1" dirty="0">
                <a:solidFill>
                  <a:schemeClr val="accent2"/>
                </a:solidFill>
              </a:rPr>
              <a:t>)</a:t>
            </a:r>
            <a:endParaRPr sz="3600" b="1" dirty="0">
              <a:solidFill>
                <a:schemeClr val="accent2"/>
              </a:solidFill>
            </a:endParaRPr>
          </a:p>
        </p:txBody>
      </p:sp>
      <p:sp>
        <p:nvSpPr>
          <p:cNvPr id="370" name="Google Shape;370;g12d25715cb3_0_92"/>
          <p:cNvSpPr txBox="1">
            <a:spLocks noGrp="1"/>
          </p:cNvSpPr>
          <p:nvPr>
            <p:ph type="body" idx="1"/>
          </p:nvPr>
        </p:nvSpPr>
        <p:spPr>
          <a:xfrm>
            <a:off x="788450" y="2650100"/>
            <a:ext cx="69849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r-HR" b="1" dirty="0"/>
              <a:t>29.06</a:t>
            </a:r>
            <a:r>
              <a:rPr lang="en-US" b="1" dirty="0"/>
              <a:t>.-</a:t>
            </a:r>
            <a:r>
              <a:rPr lang="hr-HR" b="1" dirty="0"/>
              <a:t>02</a:t>
            </a:r>
            <a:r>
              <a:rPr lang="en-US" b="1" dirty="0"/>
              <a:t>.</a:t>
            </a:r>
            <a:r>
              <a:rPr lang="hr-HR" b="1" dirty="0"/>
              <a:t>0</a:t>
            </a:r>
            <a:r>
              <a:rPr lang="en-US" b="1" dirty="0"/>
              <a:t>7.202</a:t>
            </a:r>
            <a:r>
              <a:rPr lang="hr-HR" b="1" dirty="0"/>
              <a:t>6</a:t>
            </a:r>
            <a:r>
              <a:rPr lang="en-US" b="1" dirty="0"/>
              <a:t>.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Provođenje</a:t>
            </a:r>
            <a:r>
              <a:rPr lang="en-US" b="1" dirty="0"/>
              <a:t> </a:t>
            </a:r>
            <a:r>
              <a:rPr lang="en-US" b="1" dirty="0" err="1"/>
              <a:t>dodatnih</a:t>
            </a:r>
            <a:r>
              <a:rPr lang="en-US" b="1" dirty="0"/>
              <a:t>  </a:t>
            </a:r>
            <a:r>
              <a:rPr lang="en-US" b="1" dirty="0" err="1"/>
              <a:t>ispita</a:t>
            </a:r>
            <a:r>
              <a:rPr lang="en-US" b="1" dirty="0"/>
              <a:t> 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provjera</a:t>
            </a:r>
            <a:r>
              <a:rPr lang="en-US" b="1" dirty="0"/>
              <a:t> - </a:t>
            </a:r>
            <a:r>
              <a:rPr lang="en-US" b="1" dirty="0" err="1"/>
              <a:t>unos</a:t>
            </a:r>
            <a:r>
              <a:rPr lang="en-US" b="1" dirty="0"/>
              <a:t> </a:t>
            </a:r>
            <a:r>
              <a:rPr lang="en-US" b="1" dirty="0" err="1"/>
              <a:t>rezultata</a:t>
            </a:r>
            <a:r>
              <a:rPr lang="en-US" b="1" dirty="0"/>
              <a:t>, </a:t>
            </a:r>
            <a:r>
              <a:rPr lang="en-US" b="1" dirty="0" err="1"/>
              <a:t>prigovora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rezultate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/>
                </a:solidFill>
              </a:rPr>
              <a:t>Na </a:t>
            </a:r>
            <a:r>
              <a:rPr lang="en-US" sz="2800" b="1" dirty="0" err="1">
                <a:solidFill>
                  <a:schemeClr val="accent2"/>
                </a:solidFill>
              </a:rPr>
              <a:t>kartici</a:t>
            </a:r>
            <a:r>
              <a:rPr lang="en-US" sz="2800" b="1" dirty="0">
                <a:solidFill>
                  <a:schemeClr val="accent2"/>
                </a:solidFill>
              </a:rPr>
              <a:t> MOJ RASPORED </a:t>
            </a:r>
            <a:endParaRPr sz="280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učenici</a:t>
            </a:r>
            <a:r>
              <a:rPr lang="en-US" b="1" dirty="0"/>
              <a:t>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vidjeti</a:t>
            </a:r>
            <a:r>
              <a:rPr lang="en-US" b="1" dirty="0"/>
              <a:t> 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accent2"/>
                </a:solidFill>
              </a:rPr>
              <a:t>vremenski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raspored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održavanja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dodatnih</a:t>
            </a:r>
            <a:r>
              <a:rPr lang="en-US" b="1" dirty="0"/>
              <a:t> </a:t>
            </a:r>
            <a:r>
              <a:rPr lang="en-US" b="1" dirty="0" err="1"/>
              <a:t>provjera</a:t>
            </a:r>
            <a:r>
              <a:rPr lang="en-US" b="1" dirty="0"/>
              <a:t> </a:t>
            </a:r>
            <a:r>
              <a:rPr lang="en-US" b="1" dirty="0" err="1"/>
              <a:t>znanja</a:t>
            </a:r>
            <a:r>
              <a:rPr lang="en-US" b="1" dirty="0"/>
              <a:t>, </a:t>
            </a:r>
            <a:r>
              <a:rPr lang="en-US" b="1" dirty="0" err="1"/>
              <a:t>vještina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sposobnosti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b="1" dirty="0"/>
              <a:t> je </a:t>
            </a:r>
            <a:r>
              <a:rPr lang="en-US" b="1" dirty="0" err="1"/>
              <a:t>kandidat</a:t>
            </a:r>
            <a:r>
              <a:rPr lang="en-US" b="1" dirty="0"/>
              <a:t> </a:t>
            </a:r>
            <a:r>
              <a:rPr lang="en-US" b="1" dirty="0" err="1"/>
              <a:t>prijavio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/>
              <a:t>program koji </a:t>
            </a:r>
            <a:r>
              <a:rPr lang="en-US" b="1" dirty="0" err="1"/>
              <a:t>zahtijeva</a:t>
            </a:r>
            <a:r>
              <a:rPr lang="en-US" b="1" dirty="0"/>
              <a:t> </a:t>
            </a:r>
            <a:r>
              <a:rPr lang="en-US" b="1" dirty="0" err="1"/>
              <a:t>dodatne</a:t>
            </a:r>
            <a:r>
              <a:rPr lang="en-US" b="1" dirty="0"/>
              <a:t> </a:t>
            </a:r>
            <a:r>
              <a:rPr lang="en-US" b="1" dirty="0" err="1"/>
              <a:t>provjere</a:t>
            </a:r>
            <a:endParaRPr b="1" dirty="0"/>
          </a:p>
        </p:txBody>
      </p:sp>
      <p:sp>
        <p:nvSpPr>
          <p:cNvPr id="371" name="Google Shape;371;g12d25715cb3_0_9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g12d25715cb3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0439" y="2488800"/>
            <a:ext cx="4701561" cy="32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 txBox="1">
            <a:spLocks noGrp="1"/>
          </p:cNvSpPr>
          <p:nvPr>
            <p:ph type="title"/>
          </p:nvPr>
        </p:nvSpPr>
        <p:spPr>
          <a:xfrm>
            <a:off x="622169" y="886120"/>
            <a:ext cx="11019934" cy="63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US" sz="3600" b="1">
                <a:solidFill>
                  <a:srgbClr val="00B050"/>
                </a:solidFill>
              </a:rPr>
              <a:t>Što ako dva ili više kandidata na zadnjem mjestu ljestvice poretka imaju isti ukupan broj bodova?</a:t>
            </a:r>
            <a:r>
              <a:rPr lang="en-US" sz="3600"/>
              <a:t> </a:t>
            </a:r>
            <a:endParaRPr/>
          </a:p>
        </p:txBody>
      </p:sp>
      <p:sp>
        <p:nvSpPr>
          <p:cNvPr id="378" name="Google Shape;378;p35"/>
          <p:cNvSpPr txBox="1">
            <a:spLocks noGrp="1"/>
          </p:cNvSpPr>
          <p:nvPr>
            <p:ph type="body" idx="1"/>
          </p:nvPr>
        </p:nvSpPr>
        <p:spPr>
          <a:xfrm>
            <a:off x="846306" y="2723745"/>
            <a:ext cx="10204316" cy="336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 b="1"/>
              <a:t>Ako dva ili više kandidata na zadnjem mjestu ljestvice poretka imaju isti ukupan broj bodova iz zajedničkog i dodatnog elementa vrednovanja </a:t>
            </a:r>
            <a:r>
              <a:rPr lang="en-US" sz="2800" b="1">
                <a:solidFill>
                  <a:srgbClr val="00B0F0"/>
                </a:solidFill>
              </a:rPr>
              <a:t>upisuje se onaj kandidat koji je ostvario veći broj bodova iz provjere posebnih znanja.</a:t>
            </a:r>
            <a:endParaRPr/>
          </a:p>
          <a:p>
            <a:pPr marL="9715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sz="1050" b="1"/>
          </a:p>
        </p:txBody>
      </p:sp>
      <p:sp>
        <p:nvSpPr>
          <p:cNvPr id="379" name="Google Shape;379;p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17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18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9"/>
          <p:cNvSpPr txBox="1">
            <a:spLocks noGrp="1"/>
          </p:cNvSpPr>
          <p:nvPr>
            <p:ph type="body" idx="4294967295"/>
          </p:nvPr>
        </p:nvSpPr>
        <p:spPr>
          <a:xfrm>
            <a:off x="810705" y="836579"/>
            <a:ext cx="10727703" cy="50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Ako dva ili više kandidata na zadnjem mjestu ljestvice poretka imaju isti ukupan broj bodova iz zajedničkog i dodatnog elementa vrednovanja i imaju isti broj bodova iz provjere posebnih znanja, </a:t>
            </a:r>
            <a:r>
              <a:rPr lang="en-US" sz="2800" b="1" i="0" u="none" strike="noStrike" cap="non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upisuje se onaj kandidat koji ostvaruje pravo na poseban element vrednovanja ( zdravstvene teškoće i otežani uvjeti )</a:t>
            </a:r>
            <a:endParaRPr/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endParaRPr sz="1050" b="1" i="0" u="none" strike="noStrike" cap="none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endParaRPr sz="1050" b="1">
              <a:solidFill>
                <a:srgbClr val="FFC000"/>
              </a:solidFill>
            </a:endParaRPr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endParaRPr sz="1050" b="1" i="0" u="none" strike="noStrike" cap="none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endParaRPr sz="1050" b="1" i="0" u="none" strike="noStrike" cap="none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Ako dva ili više kandidata na zadnjem mjestu ljestvice poretka imaju isti ukupan broj bodova iz zajedničkog i dodatnog elementa vrednovanja i imaju isti broj bodova iz provjere posebnih znanja te ostvaruju pravo na poseban element vrednovanja, </a:t>
            </a:r>
            <a:endParaRPr/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r>
              <a:rPr lang="en-US" sz="2800" b="1" i="0" u="none" strike="noStrike" cap="none">
                <a:solidFill>
                  <a:srgbClr val="7CCCAB"/>
                </a:solidFill>
                <a:latin typeface="Garamond"/>
                <a:ea typeface="Garamond"/>
                <a:cs typeface="Garamond"/>
                <a:sym typeface="Garamond"/>
              </a:rPr>
              <a:t>upisuju se svi kandidati.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"/>
          <p:cNvSpPr txBox="1">
            <a:spLocks noGrp="1"/>
          </p:cNvSpPr>
          <p:nvPr>
            <p:ph type="title"/>
          </p:nvPr>
        </p:nvSpPr>
        <p:spPr>
          <a:xfrm>
            <a:off x="1295402" y="982133"/>
            <a:ext cx="9601196" cy="95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OBRT I  TROGODIŠNJE STRUKOVNE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391" name="Google Shape;391;p17"/>
          <p:cNvGrpSpPr/>
          <p:nvPr/>
        </p:nvGrpSpPr>
        <p:grpSpPr>
          <a:xfrm>
            <a:off x="1343575" y="2773051"/>
            <a:ext cx="9920816" cy="3572915"/>
            <a:chOff x="48170" y="660"/>
            <a:chExt cx="8399641" cy="3255207"/>
          </a:xfrm>
        </p:grpSpPr>
        <p:sp>
          <p:nvSpPr>
            <p:cNvPr id="392" name="Google Shape;392;p17"/>
            <p:cNvSpPr/>
            <p:nvPr/>
          </p:nvSpPr>
          <p:spPr>
            <a:xfrm>
              <a:off x="1153385" y="660"/>
              <a:ext cx="2210431" cy="1326259"/>
            </a:xfrm>
            <a:prstGeom prst="rect">
              <a:avLst/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7"/>
            <p:cNvSpPr txBox="1"/>
            <p:nvPr/>
          </p:nvSpPr>
          <p:spPr>
            <a:xfrm>
              <a:off x="1153385" y="660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Upis na temelju: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3584860" y="660"/>
              <a:ext cx="2210431" cy="1326259"/>
            </a:xfrm>
            <a:prstGeom prst="rect">
              <a:avLst/>
            </a:prstGeom>
            <a:solidFill>
              <a:srgbClr val="3B977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7"/>
            <p:cNvSpPr txBox="1"/>
            <p:nvPr/>
          </p:nvSpPr>
          <p:spPr>
            <a:xfrm>
              <a:off x="3584860" y="660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zajedničkog, dodatnog i posebnog  elementa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6016336" y="660"/>
              <a:ext cx="2431475" cy="1326259"/>
            </a:xfrm>
            <a:prstGeom prst="rect">
              <a:avLst/>
            </a:prstGeom>
            <a:solidFill>
              <a:srgbClr val="3D988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7"/>
            <p:cNvSpPr txBox="1"/>
            <p:nvPr/>
          </p:nvSpPr>
          <p:spPr>
            <a:xfrm>
              <a:off x="6016336" y="660"/>
              <a:ext cx="2431475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opći uspjeh od  5. do 8.r. (max. 20 )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48170" y="1547963"/>
              <a:ext cx="2210431" cy="1326259"/>
            </a:xfrm>
            <a:prstGeom prst="rect">
              <a:avLst/>
            </a:prstGeom>
            <a:solidFill>
              <a:srgbClr val="3E959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7"/>
            <p:cNvSpPr txBox="1"/>
            <p:nvPr/>
          </p:nvSpPr>
          <p:spPr>
            <a:xfrm>
              <a:off x="48170" y="1547963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ocjene iz HJ, Mat i prvog stranog jezika u 7. i 8.r.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2479645" y="1547963"/>
              <a:ext cx="2210431" cy="1326259"/>
            </a:xfrm>
            <a:prstGeom prst="rect">
              <a:avLst/>
            </a:prstGeom>
            <a:solidFill>
              <a:srgbClr val="3F889A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7"/>
            <p:cNvSpPr txBox="1"/>
            <p:nvPr/>
          </p:nvSpPr>
          <p:spPr>
            <a:xfrm>
              <a:off x="2479645" y="1547963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ukupno max. 50 bodova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4911120" y="1547963"/>
              <a:ext cx="2210431" cy="1326259"/>
            </a:xfrm>
            <a:prstGeom prst="rect">
              <a:avLst/>
            </a:prstGeom>
            <a:solidFill>
              <a:srgbClr val="417C9B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7"/>
            <p:cNvSpPr txBox="1"/>
            <p:nvPr/>
          </p:nvSpPr>
          <p:spPr>
            <a:xfrm>
              <a:off x="4911115" y="1547967"/>
              <a:ext cx="2866800" cy="1707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Zdravstvene sposobnosti –  liječnička svjedodžba medicine rada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ndara"/>
              <a:buNone/>
            </a:pPr>
            <a:r>
              <a:rPr lang="en-US" sz="28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ZAKONODAVNI OKVIR</a:t>
            </a:r>
            <a:endParaRPr sz="2800">
              <a:solidFill>
                <a:srgbClr val="262626"/>
              </a:solidFill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6"/>
          <p:cNvGrpSpPr/>
          <p:nvPr/>
        </p:nvGrpSpPr>
        <p:grpSpPr>
          <a:xfrm>
            <a:off x="5003125" y="23485"/>
            <a:ext cx="7290076" cy="6857753"/>
            <a:chOff x="0" y="609604"/>
            <a:chExt cx="7435060" cy="5391315"/>
          </a:xfrm>
        </p:grpSpPr>
        <p:sp>
          <p:nvSpPr>
            <p:cNvPr id="193" name="Google Shape;193;p6"/>
            <p:cNvSpPr/>
            <p:nvPr/>
          </p:nvSpPr>
          <p:spPr>
            <a:xfrm>
              <a:off x="0" y="609604"/>
              <a:ext cx="7435060" cy="1482974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72393" y="681997"/>
              <a:ext cx="7290274" cy="1338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Zakon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odgoju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obrazovanju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u OŠ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SŠ</a:t>
              </a:r>
              <a:endParaRPr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sng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https://www.zakon.hr/z/317/Zakon-o-odgoju-i-obrazovanju-u-osnovnoj-i-srednjoj-%C5%A1koli</a:t>
              </a:r>
              <a:endParaRPr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0" y="2555538"/>
              <a:ext cx="7435060" cy="1482974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72393" y="2627931"/>
              <a:ext cx="7290274" cy="1338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Pravilnik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o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elementima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kriterijima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 za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izbor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kandidata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za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upis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 1.r. SŠ/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dopuna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pravilnika</a:t>
              </a:r>
              <a:r>
                <a:rPr lang="en-US" sz="2300" b="1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8"/>
                </a:rPr>
                <a:t> </a:t>
              </a:r>
              <a:endParaRPr sz="2300" b="1" i="0" strike="noStrike" cap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sng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endParaRPr sz="1800" b="1" i="0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Pravilnik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o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izmjenama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dopunama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Pravilnika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o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elementima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kriterijima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za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izbor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kandidata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za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upis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 I.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razred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srednje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škole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0" y="4517945"/>
              <a:ext cx="7435060" cy="1482974"/>
            </a:xfrm>
            <a:prstGeom prst="roundRect">
              <a:avLst>
                <a:gd name="adj" fmla="val 16667"/>
              </a:avLst>
            </a:prstGeom>
            <a:blipFill rotWithShape="1">
              <a:blip r:embed="rId11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72393" y="4590338"/>
              <a:ext cx="7290274" cy="1338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Odluka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 </a:t>
              </a: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upisu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kandidata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u 1.r. SŠ za </a:t>
              </a: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šk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god. 202</a:t>
              </a:r>
              <a:r>
                <a:rPr lang="hr-HR" sz="2400" b="1" dirty="0">
                  <a:solidFill>
                    <a:schemeClr val="dk1"/>
                  </a:solidFill>
                </a:rPr>
                <a:t>6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./202</a:t>
              </a:r>
              <a:r>
                <a:rPr lang="hr-HR" sz="2400" b="1" dirty="0">
                  <a:solidFill>
                    <a:schemeClr val="dk1"/>
                  </a:solidFill>
                </a:rPr>
                <a:t>7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lang="hr-H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 txBox="1">
            <a:spLocks noGrp="1"/>
          </p:cNvSpPr>
          <p:nvPr>
            <p:ph type="title"/>
          </p:nvPr>
        </p:nvSpPr>
        <p:spPr>
          <a:xfrm>
            <a:off x="1295402" y="630527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Ugovor o naukovanju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409" name="Google Shape;409;p18"/>
          <p:cNvGrpSpPr/>
          <p:nvPr/>
        </p:nvGrpSpPr>
        <p:grpSpPr>
          <a:xfrm>
            <a:off x="750482" y="2444305"/>
            <a:ext cx="11019936" cy="3699262"/>
            <a:chOff x="-544918" y="-328079"/>
            <a:chExt cx="11019936" cy="3699262"/>
          </a:xfrm>
        </p:grpSpPr>
        <p:sp>
          <p:nvSpPr>
            <p:cNvPr id="410" name="Google Shape;410;p18"/>
            <p:cNvSpPr/>
            <p:nvPr/>
          </p:nvSpPr>
          <p:spPr>
            <a:xfrm>
              <a:off x="535504" y="-328079"/>
              <a:ext cx="8859092" cy="1293697"/>
            </a:xfrm>
            <a:prstGeom prst="roundRect">
              <a:avLst>
                <a:gd name="adj" fmla="val 10000"/>
              </a:avLst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8"/>
            <p:cNvSpPr txBox="1"/>
            <p:nvPr/>
          </p:nvSpPr>
          <p:spPr>
            <a:xfrm>
              <a:off x="1070727" y="-253590"/>
              <a:ext cx="8323869" cy="12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OBAVEZNO SE SKLAPA  ugovor o naukovanju / praksi </a:t>
              </a: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-356899" y="1333379"/>
              <a:ext cx="10643898" cy="2037804"/>
            </a:xfrm>
            <a:prstGeom prst="roundRect">
              <a:avLst>
                <a:gd name="adj" fmla="val 10000"/>
              </a:avLst>
            </a:prstGeom>
            <a:solidFill>
              <a:srgbClr val="446E9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8"/>
            <p:cNvSpPr txBox="1"/>
            <p:nvPr/>
          </p:nvSpPr>
          <p:spPr>
            <a:xfrm>
              <a:off x="-544918" y="1773573"/>
              <a:ext cx="11019936" cy="1345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OBRTNIČKA ŠKOLA ima popis licenciranih obrtnika dostupan na stranicama ministarstva nadležnog za obrt putem 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aplikacije e-Naukovanje.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Obveza je škole da popise slobodnih mjesta za praktičnu nastavu i vježbe naukovanja istakne na oglasnoj ploči i mrežnoj stranici škole.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6960070" y="1016989"/>
              <a:ext cx="840903" cy="84090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DDD4">
                <a:alpha val="89411"/>
              </a:srgbClr>
            </a:solidFill>
            <a:ln w="15875" cap="flat" cmpd="sng">
              <a:solidFill>
                <a:srgbClr val="CDDDD4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8"/>
            <p:cNvSpPr txBox="1"/>
            <p:nvPr/>
          </p:nvSpPr>
          <p:spPr>
            <a:xfrm>
              <a:off x="7149273" y="1016989"/>
              <a:ext cx="462497" cy="632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1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1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1"/>
          <p:cNvSpPr txBox="1">
            <a:spLocks noGrp="1"/>
          </p:cNvSpPr>
          <p:nvPr>
            <p:ph type="title"/>
          </p:nvPr>
        </p:nvSpPr>
        <p:spPr>
          <a:xfrm>
            <a:off x="707009" y="1055077"/>
            <a:ext cx="3261676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000" b="1"/>
              <a:t>ODABIR PRVOG STRANOG JEZIKA</a:t>
            </a:r>
            <a:endParaRPr sz="4000"/>
          </a:p>
        </p:txBody>
      </p:sp>
      <p:sp>
        <p:nvSpPr>
          <p:cNvPr id="424" name="Google Shape;424;p21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5" name="Google Shape;425;p21"/>
          <p:cNvGrpSpPr/>
          <p:nvPr/>
        </p:nvGrpSpPr>
        <p:grpSpPr>
          <a:xfrm>
            <a:off x="5335572" y="100963"/>
            <a:ext cx="6447934" cy="6651360"/>
            <a:chOff x="0" y="6695"/>
            <a:chExt cx="6447934" cy="6651360"/>
          </a:xfrm>
        </p:grpSpPr>
        <p:sp>
          <p:nvSpPr>
            <p:cNvPr id="426" name="Google Shape;426;p21"/>
            <p:cNvSpPr/>
            <p:nvPr/>
          </p:nvSpPr>
          <p:spPr>
            <a:xfrm>
              <a:off x="0" y="6695"/>
              <a:ext cx="6447934" cy="159588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1"/>
            <p:cNvSpPr txBox="1"/>
            <p:nvPr/>
          </p:nvSpPr>
          <p:spPr>
            <a:xfrm>
              <a:off x="77904" y="84599"/>
              <a:ext cx="6292126" cy="144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Moguća promijena prvog stranog jezika u odnosu na OŠ ako ga je učenik učio najmanje 4 godine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0" y="1691855"/>
              <a:ext cx="6447934" cy="159588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1"/>
            <p:cNvSpPr txBox="1"/>
            <p:nvPr/>
          </p:nvSpPr>
          <p:spPr>
            <a:xfrm>
              <a:off x="77904" y="1769759"/>
              <a:ext cx="6292126" cy="144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Odabirom prvog stranog jezika u sustavu on postaje preduvjet za upis</a:t>
              </a:r>
              <a:r>
                <a:rPr lang="en-US" sz="3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0" y="3377015"/>
              <a:ext cx="6447934" cy="159588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1"/>
            <p:cNvSpPr txBox="1"/>
            <p:nvPr/>
          </p:nvSpPr>
          <p:spPr>
            <a:xfrm>
              <a:off x="77904" y="3454919"/>
              <a:ext cx="6292126" cy="144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Učenik može  polagati  provjeru znanja iz tog jezika </a:t>
              </a: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ako ga nije uopće učio ili ga je učio manje od 4. god.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0" y="5062175"/>
              <a:ext cx="6447934" cy="1595880"/>
            </a:xfrm>
            <a:prstGeom prst="roundRect">
              <a:avLst>
                <a:gd name="adj" fmla="val 16667"/>
              </a:avLst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1"/>
            <p:cNvSpPr txBox="1"/>
            <p:nvPr/>
          </p:nvSpPr>
          <p:spPr>
            <a:xfrm>
              <a:off x="77904" y="5140079"/>
              <a:ext cx="6292126" cy="144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Položena provjera vrijedi za sve prijavljene programe</a:t>
              </a:r>
              <a:endPara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gdefdc34c7a_0_0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440" name="Google Shape;440;gdefdc34c7a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Google Shape;441;gdefdc34c7a_0_0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2" name="Google Shape;442;gdefdc34c7a_0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gdefdc34c7a_0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44" name="Google Shape;444;gdefdc34c7a_0_0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5" name="Google Shape;445;gdefdc34c7a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5875" cap="flat" cmpd="sng">
            <a:solidFill>
              <a:srgbClr val="7C6C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46" name="Google Shape;446;gdefdc34c7a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76200"/>
            <a:ext cx="12188827" cy="6856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gdefdc34c7a_0_0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8" name="Google Shape;448;gdefdc34c7a_0_0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US"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22</a:t>
            </a:fld>
            <a:endParaRPr sz="8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9" name="Google Shape;449;gdefdc34c7a_0_0"/>
          <p:cNvSpPr txBox="1">
            <a:spLocks noGrp="1"/>
          </p:cNvSpPr>
          <p:nvPr>
            <p:ph type="body" idx="4294967295"/>
          </p:nvPr>
        </p:nvSpPr>
        <p:spPr>
          <a:xfrm>
            <a:off x="2461090" y="2674939"/>
            <a:ext cx="7046977" cy="213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None/>
            </a:pPr>
            <a:r>
              <a:rPr lang="en-US" sz="4400" b="1"/>
              <a:t>Nije moguća promjena 1. str. jezika za bodovanje pri upisu !!!</a:t>
            </a:r>
            <a:endParaRPr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0"/>
          <p:cNvSpPr txBox="1"/>
          <p:nvPr/>
        </p:nvSpPr>
        <p:spPr>
          <a:xfrm>
            <a:off x="5514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20"/>
          <p:cNvPicPr preferRelativeResize="0"/>
          <p:nvPr/>
        </p:nvPicPr>
        <p:blipFill rotWithShape="1">
          <a:blip r:embed="rId3">
            <a:alphaModFix/>
          </a:blip>
          <a:srcRect t="1951"/>
          <a:stretch/>
        </p:blipFill>
        <p:spPr>
          <a:xfrm>
            <a:off x="0" y="0"/>
            <a:ext cx="12397151" cy="712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3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3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3"/>
          <p:cNvSpPr txBox="1">
            <a:spLocks noGrp="1"/>
          </p:cNvSpPr>
          <p:nvPr>
            <p:ph type="title"/>
          </p:nvPr>
        </p:nvSpPr>
        <p:spPr>
          <a:xfrm>
            <a:off x="483091" y="1055077"/>
            <a:ext cx="4019628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 sz="36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 DODATNI ELEMENTI VREDNOVANJA:</a:t>
            </a:r>
            <a:endParaRPr sz="3600">
              <a:solidFill>
                <a:srgbClr val="262626"/>
              </a:solidFill>
            </a:endParaRPr>
          </a:p>
        </p:txBody>
      </p:sp>
      <p:sp>
        <p:nvSpPr>
          <p:cNvPr id="464" name="Google Shape;464;p23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23"/>
          <p:cNvGrpSpPr/>
          <p:nvPr/>
        </p:nvGrpSpPr>
        <p:grpSpPr>
          <a:xfrm>
            <a:off x="5166775" y="341349"/>
            <a:ext cx="6733918" cy="6346127"/>
            <a:chOff x="0" y="416456"/>
            <a:chExt cx="5914209" cy="4425472"/>
          </a:xfrm>
        </p:grpSpPr>
        <p:sp>
          <p:nvSpPr>
            <p:cNvPr id="466" name="Google Shape;466;p23"/>
            <p:cNvSpPr/>
            <p:nvPr/>
          </p:nvSpPr>
          <p:spPr>
            <a:xfrm>
              <a:off x="0" y="416456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3"/>
            <p:cNvSpPr txBox="1"/>
            <p:nvPr/>
          </p:nvSpPr>
          <p:spPr>
            <a:xfrm>
              <a:off x="51175" y="467631"/>
              <a:ext cx="5811900" cy="9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SPOSOBNOSTI I DAROVITOSTI UČENIKA – 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dokazuju se i vrednuju 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0" y="1535688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 txBox="1"/>
            <p:nvPr/>
          </p:nvSpPr>
          <p:spPr>
            <a:xfrm>
              <a:off x="51175" y="1586863"/>
              <a:ext cx="5811859" cy="945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 osnovi provjere (ispitivanja) vještina i sposobnosti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0" y="2664648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 txBox="1"/>
            <p:nvPr/>
          </p:nvSpPr>
          <p:spPr>
            <a:xfrm>
              <a:off x="51175" y="2715823"/>
              <a:ext cx="5811859" cy="945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 osnovi postignutih rezultata na natjecanjima u znanju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0" y="3793608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3"/>
            <p:cNvSpPr txBox="1"/>
            <p:nvPr/>
          </p:nvSpPr>
          <p:spPr>
            <a:xfrm>
              <a:off x="51175" y="3844783"/>
              <a:ext cx="5811859" cy="945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 osnovi postignutih  rezultata na natjecanjima školskih sportskih društava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4"/>
          <p:cNvSpPr/>
          <p:nvPr/>
        </p:nvSpPr>
        <p:spPr>
          <a:xfrm>
            <a:off x="485385" y="487353"/>
            <a:ext cx="11218182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4"/>
          <p:cNvSpPr/>
          <p:nvPr/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4"/>
          <p:cNvSpPr txBox="1">
            <a:spLocks noGrp="1"/>
          </p:cNvSpPr>
          <p:nvPr>
            <p:ph type="title"/>
          </p:nvPr>
        </p:nvSpPr>
        <p:spPr>
          <a:xfrm>
            <a:off x="8078875" y="1195207"/>
            <a:ext cx="3360900" cy="46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KOJI PROGRAMI TRAŽE DODATNE PROVJERE ?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82" name="Google Shape;482;p24"/>
          <p:cNvSpPr/>
          <p:nvPr/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3" name="Google Shape;483;p24"/>
          <p:cNvGrpSpPr/>
          <p:nvPr/>
        </p:nvGrpSpPr>
        <p:grpSpPr>
          <a:xfrm>
            <a:off x="906264" y="1195212"/>
            <a:ext cx="6612339" cy="4408226"/>
            <a:chOff x="1291" y="412786"/>
            <a:chExt cx="6612339" cy="4408226"/>
          </a:xfrm>
        </p:grpSpPr>
        <p:sp>
          <p:nvSpPr>
            <p:cNvPr id="484" name="Google Shape;484;p24"/>
            <p:cNvSpPr/>
            <p:nvPr/>
          </p:nvSpPr>
          <p:spPr>
            <a:xfrm>
              <a:off x="1291" y="412786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 txBox="1"/>
            <p:nvPr/>
          </p:nvSpPr>
          <p:spPr>
            <a:xfrm>
              <a:off x="49708" y="461203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Programi likovne umjetnosti i dizajna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2998885" y="897691"/>
              <a:ext cx="584089" cy="683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2998885" y="1034346"/>
              <a:ext cx="408862" cy="409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3858489" y="412786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 txBox="1"/>
            <p:nvPr/>
          </p:nvSpPr>
          <p:spPr>
            <a:xfrm>
              <a:off x="3906906" y="461203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Programi glazbene umjetnosti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 rot="5400000">
              <a:off x="4944015" y="2258731"/>
              <a:ext cx="584089" cy="683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 txBox="1"/>
            <p:nvPr/>
          </p:nvSpPr>
          <p:spPr>
            <a:xfrm>
              <a:off x="5031078" y="2308324"/>
              <a:ext cx="409965" cy="408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3858489" y="3167928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 txBox="1"/>
            <p:nvPr/>
          </p:nvSpPr>
          <p:spPr>
            <a:xfrm>
              <a:off x="3906906" y="3216345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Programi plesne umjetnosti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 rot="10800000">
              <a:off x="3031947" y="3652833"/>
              <a:ext cx="584089" cy="683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 txBox="1"/>
            <p:nvPr/>
          </p:nvSpPr>
          <p:spPr>
            <a:xfrm>
              <a:off x="3207174" y="3789488"/>
              <a:ext cx="408862" cy="409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291" y="3167928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 txBox="1"/>
            <p:nvPr/>
          </p:nvSpPr>
          <p:spPr>
            <a:xfrm>
              <a:off x="49708" y="3216345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Razredni odjeli za sportaše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70"/>
          <p:cNvSpPr/>
          <p:nvPr/>
        </p:nvSpPr>
        <p:spPr>
          <a:xfrm>
            <a:off x="483091" y="507971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7CCCAB"/>
                </a:solidFill>
                <a:latin typeface="Garamond"/>
                <a:ea typeface="Garamond"/>
                <a:cs typeface="Garamond"/>
                <a:sym typeface="Garamond"/>
              </a:rPr>
              <a:t>Upis kandidata u programe likovne umjetnosti i dizajna 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70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70"/>
          <p:cNvSpPr txBox="1">
            <a:spLocks noGrp="1"/>
          </p:cNvSpPr>
          <p:nvPr>
            <p:ph type="title"/>
          </p:nvPr>
        </p:nvSpPr>
        <p:spPr>
          <a:xfrm>
            <a:off x="608012" y="723014"/>
            <a:ext cx="3610274" cy="529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 sz="36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br>
              <a:rPr lang="en-US" sz="36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3600">
              <a:solidFill>
                <a:srgbClr val="262626"/>
              </a:solidFill>
            </a:endParaRPr>
          </a:p>
        </p:txBody>
      </p:sp>
      <p:sp>
        <p:nvSpPr>
          <p:cNvPr id="506" name="Google Shape;506;p70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" name="Google Shape;507;p70"/>
          <p:cNvGrpSpPr/>
          <p:nvPr/>
        </p:nvGrpSpPr>
        <p:grpSpPr>
          <a:xfrm>
            <a:off x="5147921" y="397910"/>
            <a:ext cx="6733918" cy="5993356"/>
            <a:chOff x="0" y="416456"/>
            <a:chExt cx="5914209" cy="3296513"/>
          </a:xfrm>
        </p:grpSpPr>
        <p:sp>
          <p:nvSpPr>
            <p:cNvPr id="508" name="Google Shape;508;p70"/>
            <p:cNvSpPr/>
            <p:nvPr/>
          </p:nvSpPr>
          <p:spPr>
            <a:xfrm>
              <a:off x="0" y="416456"/>
              <a:ext cx="5914209" cy="1550029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70"/>
            <p:cNvSpPr txBox="1"/>
            <p:nvPr/>
          </p:nvSpPr>
          <p:spPr>
            <a:xfrm>
              <a:off x="51175" y="467632"/>
              <a:ext cx="5809787" cy="762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83992A"/>
                </a:buClr>
                <a:buSzPts val="2070"/>
                <a:buFont typeface="Arial"/>
                <a:buNone/>
              </a:pPr>
              <a:endParaRPr sz="2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960"/>
                </a:spcBef>
                <a:spcAft>
                  <a:spcPts val="0"/>
                </a:spcAft>
                <a:buClr>
                  <a:srgbClr val="83992A"/>
                </a:buClr>
                <a:buSzPts val="2070"/>
                <a:buFont typeface="Arial"/>
                <a:buNone/>
              </a:pPr>
              <a:endParaRPr sz="2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960"/>
                </a:spcBef>
                <a:spcAft>
                  <a:spcPts val="600"/>
                </a:spcAft>
                <a:buClr>
                  <a:srgbClr val="83992A"/>
                </a:buClr>
                <a:buSzPts val="207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262626"/>
                  </a:solidFill>
                  <a:latin typeface="Garamond"/>
                  <a:ea typeface="Garamond"/>
                  <a:cs typeface="Garamond"/>
                  <a:sym typeface="Garamond"/>
                </a:rPr>
                <a:t>Provjerava se darovitost kandidata za likovno izražavanje jednom od likovnih tehnika koju određuje srednja škola. </a:t>
              </a:r>
              <a:endParaRPr/>
            </a:p>
          </p:txBody>
        </p:sp>
        <p:sp>
          <p:nvSpPr>
            <p:cNvPr id="510" name="Google Shape;510;p70"/>
            <p:cNvSpPr/>
            <p:nvPr/>
          </p:nvSpPr>
          <p:spPr>
            <a:xfrm>
              <a:off x="0" y="2162940"/>
              <a:ext cx="5914209" cy="1550029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70"/>
            <p:cNvSpPr txBox="1"/>
            <p:nvPr/>
          </p:nvSpPr>
          <p:spPr>
            <a:xfrm>
              <a:off x="51175" y="2466093"/>
              <a:ext cx="5811859" cy="1195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Navedenom provjerom moguće je ostvariti najviše 120 bodova,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Minimalni bodovni prag na navedenoj provjeri je 70 bodova</a:t>
              </a:r>
              <a:endPara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dea701df1_0_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Candara"/>
              <a:buNone/>
            </a:pPr>
            <a:r>
              <a:rPr lang="en-US" sz="3540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Vrednovanje uspjeha radi upisa u programe </a:t>
            </a:r>
            <a:r>
              <a:rPr lang="en-US" sz="3540" b="1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glazbene i plesne  umjetnosti </a:t>
            </a:r>
            <a:endParaRPr sz="3540" b="1">
              <a:solidFill>
                <a:srgbClr val="7CCCA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959"/>
          </a:p>
        </p:txBody>
      </p:sp>
      <p:sp>
        <p:nvSpPr>
          <p:cNvPr id="518" name="Google Shape;518;g12dea701df1_0_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Iznimno daroviti kandidati koji žele upisati srednju glazbenu ili plesnu školu, a još uvijek nisu završili redovito osnovno obrazovanje, </a:t>
            </a:r>
            <a:r>
              <a:rPr lang="en-US" sz="2600" b="1">
                <a:solidFill>
                  <a:srgbClr val="39976D"/>
                </a:solidFill>
              </a:rPr>
              <a:t>za aktivaciju u sustavu trebaju se javiti izravno srednjoj glazbenoj, odnosno plesnoj školi koju žele upisati.</a:t>
            </a:r>
            <a:r>
              <a:rPr lang="en-US" sz="2600"/>
              <a:t> Nakon aktivacije, za prijavu u sustav koriste se svojim elektroničkim identitetom iz sustava AAI@EduHr.</a:t>
            </a:r>
            <a:endParaRPr sz="2600"/>
          </a:p>
        </p:txBody>
      </p:sp>
      <p:sp>
        <p:nvSpPr>
          <p:cNvPr id="519" name="Google Shape;519;g12dea701df1_0_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71"/>
          <p:cNvSpPr/>
          <p:nvPr/>
        </p:nvSpPr>
        <p:spPr>
          <a:xfrm>
            <a:off x="483091" y="507971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71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71"/>
          <p:cNvSpPr txBox="1">
            <a:spLocks noGrp="1"/>
          </p:cNvSpPr>
          <p:nvPr>
            <p:ph type="title"/>
          </p:nvPr>
        </p:nvSpPr>
        <p:spPr>
          <a:xfrm>
            <a:off x="808074" y="1055077"/>
            <a:ext cx="2966484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 prijamnom ispitu moguće je steći najviše 170 bodova, a minimalni prag na prijamnome ispitu je 70 bodova.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71"/>
          <p:cNvSpPr/>
          <p:nvPr/>
        </p:nvSpPr>
        <p:spPr>
          <a:xfrm>
            <a:off x="4649005" y="1592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9" name="Google Shape;529;p71"/>
          <p:cNvGrpSpPr/>
          <p:nvPr/>
        </p:nvGrpSpPr>
        <p:grpSpPr>
          <a:xfrm>
            <a:off x="4864944" y="273423"/>
            <a:ext cx="7069263" cy="1875893"/>
            <a:chOff x="512877" y="416456"/>
            <a:chExt cx="5401332" cy="1356100"/>
          </a:xfrm>
        </p:grpSpPr>
        <p:sp>
          <p:nvSpPr>
            <p:cNvPr id="530" name="Google Shape;530;p71"/>
            <p:cNvSpPr/>
            <p:nvPr/>
          </p:nvSpPr>
          <p:spPr>
            <a:xfrm>
              <a:off x="655774" y="416456"/>
              <a:ext cx="5258435" cy="135610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71"/>
            <p:cNvSpPr txBox="1"/>
            <p:nvPr/>
          </p:nvSpPr>
          <p:spPr>
            <a:xfrm>
              <a:off x="512877" y="541025"/>
              <a:ext cx="5298483" cy="664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83992A"/>
                </a:buClr>
                <a:buSzPts val="2070"/>
                <a:buFont typeface="Arial"/>
                <a:buNone/>
              </a:pPr>
              <a:endParaRPr sz="2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960"/>
                </a:spcBef>
                <a:spcAft>
                  <a:spcPts val="600"/>
                </a:spcAft>
                <a:buClr>
                  <a:srgbClr val="83992A"/>
                </a:buClr>
                <a:buSzPts val="207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262626"/>
                  </a:solidFill>
                  <a:latin typeface="Garamond"/>
                  <a:ea typeface="Garamond"/>
                  <a:cs typeface="Garamond"/>
                  <a:sym typeface="Garamond"/>
                </a:rPr>
                <a:t>Kandidatu koji je uspješno završio osnovno glazbeno obrazovanje ili drugi (II.) pripremni razred srednje glazbene škole za upis se vrednuje: </a:t>
              </a:r>
              <a:endParaRPr/>
            </a:p>
          </p:txBody>
        </p:sp>
      </p:grpSp>
      <p:sp>
        <p:nvSpPr>
          <p:cNvPr id="532" name="Google Shape;532;p71"/>
          <p:cNvSpPr txBox="1"/>
          <p:nvPr/>
        </p:nvSpPr>
        <p:spPr>
          <a:xfrm>
            <a:off x="7084726" y="2396636"/>
            <a:ext cx="4949700" cy="1200600"/>
          </a:xfrm>
          <a:prstGeom prst="rect">
            <a:avLst/>
          </a:prstGeom>
          <a:solidFill>
            <a:srgbClr val="A7DDC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zajednički i dodatni element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71"/>
          <p:cNvSpPr txBox="1"/>
          <p:nvPr/>
        </p:nvSpPr>
        <p:spPr>
          <a:xfrm>
            <a:off x="4864973" y="3905848"/>
            <a:ext cx="7069200" cy="1200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postignuti opći uspjeh iz petoga i šestoga razreda glazbene škole ili dva razreda pripremnoga obrazovanja;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71"/>
          <p:cNvSpPr txBox="1"/>
          <p:nvPr/>
        </p:nvSpPr>
        <p:spPr>
          <a:xfrm>
            <a:off x="5896025" y="5415050"/>
            <a:ext cx="5787300" cy="1200600"/>
          </a:xfrm>
          <a:prstGeom prst="rect">
            <a:avLst/>
          </a:prstGeom>
          <a:solidFill>
            <a:srgbClr val="A7DDC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prijamni ispit glazbene darovitosti.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9"/>
          <p:cNvSpPr txBox="1">
            <a:spLocks noGrp="1"/>
          </p:cNvSpPr>
          <p:nvPr>
            <p:ph type="title"/>
          </p:nvPr>
        </p:nvSpPr>
        <p:spPr>
          <a:xfrm>
            <a:off x="1295402" y="716438"/>
            <a:ext cx="9601196" cy="105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45454"/>
              <a:buNone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NATJECANJA IZ ZNANJA </a:t>
            </a:r>
            <a:r>
              <a:rPr lang="en-US"/>
              <a:t>- vrednovanje</a:t>
            </a:r>
            <a:endParaRPr/>
          </a:p>
        </p:txBody>
      </p:sp>
      <p:sp>
        <p:nvSpPr>
          <p:cNvPr id="580" name="Google Shape;580;p79"/>
          <p:cNvSpPr txBox="1">
            <a:spLocks noGrp="1"/>
          </p:cNvSpPr>
          <p:nvPr>
            <p:ph type="body" idx="1"/>
          </p:nvPr>
        </p:nvSpPr>
        <p:spPr>
          <a:xfrm>
            <a:off x="791852" y="2036189"/>
            <a:ext cx="10737129" cy="430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b="1">
                <a:solidFill>
                  <a:schemeClr val="accent4"/>
                </a:solidFill>
              </a:rPr>
              <a:t>Pravo na izravan upis ili dodatne bodove ostvaruju kandidati na osnovi rezultata koje su postigli na:</a:t>
            </a: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/>
              <a:t>natjecanjima u znanju iz nastavnih predmeta: Hrvatskoga jezika, Matematike, prvoga stranog jezika</a:t>
            </a:r>
            <a:endParaRPr/>
          </a:p>
          <a:p>
            <a:pPr marL="9715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sz="2800"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/>
              <a:t>natjecanjima u znanju iz dvaju nastavnih predmeta posebno značajnih za upis u skladu s Popisom predmeta posebno važnih za upis;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sz="2800"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/>
              <a:t>natjecanju iz znanja koji samostalno određuje srednja škola</a:t>
            </a:r>
            <a:endParaRPr/>
          </a:p>
        </p:txBody>
      </p:sp>
      <p:sp>
        <p:nvSpPr>
          <p:cNvPr id="581" name="Google Shape;581;p7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29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Candara"/>
              <a:buNone/>
            </a:pPr>
            <a:br>
              <a:rPr lang="en-US" sz="2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2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2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2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UPIS SE ODVIJA PUTEM MREŽNE STRANICE</a:t>
            </a: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Nacionalnog informacijskog sustava prijava i upisa u srednje škole   - NISpuSŠ</a:t>
            </a: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2400">
              <a:solidFill>
                <a:srgbClr val="262626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3"/>
          <p:cNvGrpSpPr/>
          <p:nvPr/>
        </p:nvGrpSpPr>
        <p:grpSpPr>
          <a:xfrm>
            <a:off x="4794400" y="835025"/>
            <a:ext cx="7394536" cy="5337586"/>
            <a:chOff x="0" y="30356"/>
            <a:chExt cx="5914209" cy="4236852"/>
          </a:xfrm>
        </p:grpSpPr>
        <p:sp>
          <p:nvSpPr>
            <p:cNvPr id="209" name="Google Shape;209;p3"/>
            <p:cNvSpPr/>
            <p:nvPr/>
          </p:nvSpPr>
          <p:spPr>
            <a:xfrm>
              <a:off x="0" y="1009728"/>
              <a:ext cx="5914209" cy="152100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"/>
            <p:cNvSpPr txBox="1"/>
            <p:nvPr/>
          </p:nvSpPr>
          <p:spPr>
            <a:xfrm>
              <a:off x="74247" y="30356"/>
              <a:ext cx="5765700" cy="24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endParaRPr sz="4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endParaRPr sz="4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r>
                <a:rPr lang="en-US" sz="43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6"/>
                </a:rPr>
                <a:t>https://srednje.e-upisi.hr</a:t>
              </a:r>
              <a:endParaRPr sz="43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r>
                <a:rPr lang="hr-HR" sz="4300" u="sng" dirty="0">
                  <a:solidFill>
                    <a:schemeClr val="dk1"/>
                  </a:solidFill>
                </a:rPr>
                <a:t>01</a:t>
              </a:r>
              <a:r>
                <a:rPr lang="en-US" sz="4300" u="sng" dirty="0">
                  <a:solidFill>
                    <a:schemeClr val="dk1"/>
                  </a:solidFill>
                </a:rPr>
                <a:t>.</a:t>
              </a:r>
              <a:r>
                <a:rPr lang="hr-HR" sz="4300" u="sng" dirty="0">
                  <a:solidFill>
                    <a:schemeClr val="dk1"/>
                  </a:solidFill>
                </a:rPr>
                <a:t>06</a:t>
              </a:r>
              <a:r>
                <a:rPr lang="en-US" sz="4300" u="sng" dirty="0">
                  <a:solidFill>
                    <a:schemeClr val="dk1"/>
                  </a:solidFill>
                </a:rPr>
                <a:t>.202</a:t>
              </a:r>
              <a:r>
                <a:rPr lang="hr-HR" sz="4300" u="sng" dirty="0">
                  <a:solidFill>
                    <a:schemeClr val="dk1"/>
                  </a:solidFill>
                </a:rPr>
                <a:t>6.</a:t>
              </a:r>
              <a:endParaRPr sz="4300" u="sng" dirty="0">
                <a:solidFill>
                  <a:schemeClr val="dk1"/>
                </a:solidFill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0" y="2746208"/>
              <a:ext cx="5914209" cy="152100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"/>
            <p:cNvSpPr txBox="1"/>
            <p:nvPr/>
          </p:nvSpPr>
          <p:spPr>
            <a:xfrm>
              <a:off x="74249" y="2820457"/>
              <a:ext cx="5765711" cy="1372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svakom upisnom roku kandidat se može prijaviti za upis u najviše 6 obrazovnih programa.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0"/>
          <p:cNvSpPr txBox="1">
            <a:spLocks noGrp="1"/>
          </p:cNvSpPr>
          <p:nvPr>
            <p:ph type="title"/>
          </p:nvPr>
        </p:nvSpPr>
        <p:spPr>
          <a:xfrm>
            <a:off x="829559" y="782425"/>
            <a:ext cx="3044857" cy="470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lang="en-US" sz="2800" b="1">
                <a:solidFill>
                  <a:schemeClr val="accent4"/>
                </a:solidFill>
              </a:rPr>
              <a:t>Vrednuju se rezultati kandidata postignutih na</a:t>
            </a:r>
            <a:br>
              <a:rPr lang="en-US" sz="2800" b="1">
                <a:solidFill>
                  <a:schemeClr val="accent4"/>
                </a:solidFill>
              </a:rPr>
            </a:br>
            <a:r>
              <a:rPr lang="en-US" sz="3600" b="1">
                <a:solidFill>
                  <a:schemeClr val="accent3"/>
                </a:solidFill>
              </a:rPr>
              <a:t> državnim </a:t>
            </a:r>
            <a:r>
              <a:rPr lang="en-US" sz="2800" b="1">
                <a:solidFill>
                  <a:schemeClr val="accent4"/>
                </a:solidFill>
              </a:rPr>
              <a:t>natjecanjima iz znanja iz Kataloga natjecanja i smotri učenika i učenica osnovnih i srednjih škola </a:t>
            </a:r>
            <a:endParaRPr/>
          </a:p>
        </p:txBody>
      </p:sp>
      <p:sp>
        <p:nvSpPr>
          <p:cNvPr id="587" name="Google Shape;587;p80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</p:txBody>
      </p:sp>
      <p:sp>
        <p:nvSpPr>
          <p:cNvPr id="588" name="Google Shape;588;p8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30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9" name="Google Shape;58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9196" y="490194"/>
            <a:ext cx="8060212" cy="587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8"/>
          <p:cNvSpPr/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8"/>
          <p:cNvSpPr/>
          <p:nvPr/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8"/>
          <p:cNvSpPr txBox="1"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  <a:prstGeom prst="rect">
            <a:avLst/>
          </a:prstGeom>
          <a:solidFill>
            <a:srgbClr val="A7DDC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aramond"/>
              <a:buNone/>
            </a:pPr>
            <a:r>
              <a:rPr lang="en-US" sz="3100">
                <a:solidFill>
                  <a:srgbClr val="FFFFFF"/>
                </a:solidFill>
              </a:rPr>
              <a:t>ZBRAJAJU LI SE BODOVI S VIŠE NATJECANJA</a:t>
            </a:r>
            <a:br>
              <a:rPr lang="en-US" sz="3100">
                <a:solidFill>
                  <a:srgbClr val="FFFFFF"/>
                </a:solidFill>
              </a:rPr>
            </a:br>
            <a:endParaRPr sz="3100">
              <a:solidFill>
                <a:srgbClr val="FFFFFF"/>
              </a:solidFill>
            </a:endParaRPr>
          </a:p>
        </p:txBody>
      </p:sp>
      <p:sp>
        <p:nvSpPr>
          <p:cNvPr id="598" name="Google Shape;598;p28"/>
          <p:cNvSpPr/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0000">
                <a:schemeClr val="lt1"/>
              </a:gs>
              <a:gs pos="61000">
                <a:srgbClr val="F7F7F7"/>
              </a:gs>
              <a:gs pos="97000">
                <a:srgbClr val="E4E4E4"/>
              </a:gs>
              <a:gs pos="100000">
                <a:srgbClr val="E4E4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8"/>
          <p:cNvSpPr txBox="1">
            <a:spLocks noGrp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-1524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4000">
                <a:latin typeface="Candara"/>
                <a:ea typeface="Candara"/>
                <a:cs typeface="Candara"/>
                <a:sym typeface="Candara"/>
              </a:rPr>
              <a:t>Kandidatu koji je sudjelovao na više natjecanja ili na natjecanjima iz više područja, vrsta ili razina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40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4000"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en-US" sz="4000" b="1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vrednuje se samo jedan (najpovoljniji) rezultat. </a:t>
            </a:r>
            <a:endParaRPr sz="4000" b="1">
              <a:solidFill>
                <a:srgbClr val="7CCCAB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31"/>
          <p:cNvGrpSpPr/>
          <p:nvPr/>
        </p:nvGrpSpPr>
        <p:grpSpPr>
          <a:xfrm>
            <a:off x="0" y="9037"/>
            <a:ext cx="12229962" cy="6856214"/>
            <a:chOff x="-15736" y="0"/>
            <a:chExt cx="12229962" cy="6856214"/>
          </a:xfrm>
        </p:grpSpPr>
        <p:pic>
          <p:nvPicPr>
            <p:cNvPr id="605" name="Google Shape;605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6" name="Google Shape;606;p3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7" name="Google Shape;607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8" name="Google Shape;608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9" name="Google Shape;609;p31"/>
          <p:cNvSpPr txBox="1">
            <a:spLocks noGrp="1"/>
          </p:cNvSpPr>
          <p:nvPr>
            <p:ph type="title"/>
          </p:nvPr>
        </p:nvSpPr>
        <p:spPr>
          <a:xfrm>
            <a:off x="1295402" y="479503"/>
            <a:ext cx="9601196" cy="10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POSEBNI ELEMENTI VREDNOVANJA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610" name="Google Shape;610;p31"/>
          <p:cNvGrpSpPr/>
          <p:nvPr/>
        </p:nvGrpSpPr>
        <p:grpSpPr>
          <a:xfrm>
            <a:off x="868542" y="1603163"/>
            <a:ext cx="10972800" cy="4993682"/>
            <a:chOff x="32211" y="59"/>
            <a:chExt cx="10972800" cy="4993682"/>
          </a:xfrm>
        </p:grpSpPr>
        <p:sp>
          <p:nvSpPr>
            <p:cNvPr id="611" name="Google Shape;611;p31"/>
            <p:cNvSpPr/>
            <p:nvPr/>
          </p:nvSpPr>
          <p:spPr>
            <a:xfrm>
              <a:off x="297834" y="59"/>
              <a:ext cx="10272620" cy="1932858"/>
            </a:xfrm>
            <a:prstGeom prst="roundRect">
              <a:avLst>
                <a:gd name="adj" fmla="val 16667"/>
              </a:avLst>
            </a:prstGeom>
            <a:solidFill>
              <a:srgbClr val="D777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1"/>
            <p:cNvSpPr txBox="1"/>
            <p:nvPr/>
          </p:nvSpPr>
          <p:spPr>
            <a:xfrm>
              <a:off x="411305" y="132672"/>
              <a:ext cx="10045678" cy="142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72375" rIns="1447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kandidat koji živi u otežanim uvjetima obrazovanja </a:t>
              </a: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uzrokovanim nepovoljnim ekonomskim, socijalnim te odgojnim čimbenicima.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411305" y="2201323"/>
              <a:ext cx="10307475" cy="1665036"/>
            </a:xfrm>
            <a:prstGeom prst="roundRect">
              <a:avLst>
                <a:gd name="adj" fmla="val 16667"/>
              </a:avLst>
            </a:prstGeom>
            <a:solidFill>
              <a:srgbClr val="DCB13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1"/>
            <p:cNvSpPr txBox="1"/>
            <p:nvPr/>
          </p:nvSpPr>
          <p:spPr>
            <a:xfrm>
              <a:off x="32211" y="3543236"/>
              <a:ext cx="10972800" cy="1450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72375" rIns="1447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5" name="Google Shape;615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46381" y="4231115"/>
            <a:ext cx="4499238" cy="85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2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2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32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Koji su to otežani uvjeti ?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624" name="Google Shape;624;p32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5" name="Google Shape;625;p32"/>
          <p:cNvGrpSpPr/>
          <p:nvPr/>
        </p:nvGrpSpPr>
        <p:grpSpPr>
          <a:xfrm>
            <a:off x="4796375" y="207390"/>
            <a:ext cx="7246055" cy="5721805"/>
            <a:chOff x="884" y="638872"/>
            <a:chExt cx="7246055" cy="4485653"/>
          </a:xfrm>
        </p:grpSpPr>
        <p:sp>
          <p:nvSpPr>
            <p:cNvPr id="626" name="Google Shape;626;p32"/>
            <p:cNvSpPr/>
            <p:nvPr/>
          </p:nvSpPr>
          <p:spPr>
            <a:xfrm>
              <a:off x="884" y="638872"/>
              <a:ext cx="3450502" cy="2254016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2"/>
            <p:cNvSpPr txBox="1"/>
            <p:nvPr/>
          </p:nvSpPr>
          <p:spPr>
            <a:xfrm>
              <a:off x="884" y="638872"/>
              <a:ext cx="3450502" cy="213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život uz jednoga 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i/ili oba roditelja/skrbnika s dugotrajnom teškom bolesti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(potvrda liječnika) </a:t>
              </a:r>
              <a:endPara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796437" y="638872"/>
              <a:ext cx="3450502" cy="2070301"/>
            </a:xfrm>
            <a:prstGeom prst="rect">
              <a:avLst/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2"/>
            <p:cNvSpPr txBox="1"/>
            <p:nvPr/>
          </p:nvSpPr>
          <p:spPr>
            <a:xfrm>
              <a:off x="3796437" y="638872"/>
              <a:ext cx="3450502" cy="207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život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uz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oba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roditelja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skrbnika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dugotrajno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nezaposlenog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n-US" sz="24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potvrda</a:t>
              </a:r>
              <a:r>
                <a:rPr lang="en-US" sz="24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HZZ) </a:t>
              </a:r>
              <a:endParaRPr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884" y="3054224"/>
              <a:ext cx="3450502" cy="2070301"/>
            </a:xfrm>
            <a:prstGeom prst="rect">
              <a:avLst/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2"/>
            <p:cNvSpPr txBox="1"/>
            <p:nvPr/>
          </p:nvSpPr>
          <p:spPr>
            <a:xfrm>
              <a:off x="884" y="3054224"/>
              <a:ext cx="3450502" cy="207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život uz samohranoga roditelja/skrbnika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(potvrda CZSS) </a:t>
              </a:r>
              <a:endPara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3796437" y="3054224"/>
              <a:ext cx="3450502" cy="2070301"/>
            </a:xfrm>
            <a:prstGeom prst="rect">
              <a:avLst/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2"/>
            <p:cNvSpPr txBox="1"/>
            <p:nvPr/>
          </p:nvSpPr>
          <p:spPr>
            <a:xfrm>
              <a:off x="3796437" y="3054224"/>
              <a:ext cx="3450502" cy="207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život bez jednog roditelja /skrbnika – koji je preminuo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(smrtovnica)</a:t>
              </a:r>
              <a:endPara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8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656" name="Google Shape;656;p8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Google Shape;657;p8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8" name="Google Shape;658;p8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8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0" name="Google Shape;660;p81"/>
          <p:cNvSpPr txBox="1">
            <a:spLocks noGrp="1"/>
          </p:cNvSpPr>
          <p:nvPr>
            <p:ph type="title"/>
          </p:nvPr>
        </p:nvSpPr>
        <p:spPr>
          <a:xfrm>
            <a:off x="334236" y="431520"/>
            <a:ext cx="11458695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28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VREDNOVANJE KANDIDATA PRIPADNIKA ROMSKE NACIONALNE MANJINE I KANDIDATA BEZ RODITELJSKE SKRBI</a:t>
            </a:r>
            <a:endParaRPr sz="2800">
              <a:solidFill>
                <a:srgbClr val="262626"/>
              </a:solidFill>
            </a:endParaRPr>
          </a:p>
        </p:txBody>
      </p:sp>
      <p:grpSp>
        <p:nvGrpSpPr>
          <p:cNvPr id="661" name="Google Shape;661;p81"/>
          <p:cNvGrpSpPr/>
          <p:nvPr/>
        </p:nvGrpSpPr>
        <p:grpSpPr>
          <a:xfrm>
            <a:off x="245400" y="1828358"/>
            <a:ext cx="11968845" cy="4641677"/>
            <a:chOff x="0" y="-361777"/>
            <a:chExt cx="11096648" cy="3247972"/>
          </a:xfrm>
        </p:grpSpPr>
        <p:sp>
          <p:nvSpPr>
            <p:cNvPr id="662" name="Google Shape;662;p81"/>
            <p:cNvSpPr/>
            <p:nvPr/>
          </p:nvSpPr>
          <p:spPr>
            <a:xfrm>
              <a:off x="152948" y="-361777"/>
              <a:ext cx="10943700" cy="1704000"/>
            </a:xfrm>
            <a:prstGeom prst="roundRect">
              <a:avLst>
                <a:gd name="adj" fmla="val 16667"/>
              </a:avLst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81"/>
            <p:cNvSpPr/>
            <p:nvPr/>
          </p:nvSpPr>
          <p:spPr>
            <a:xfrm>
              <a:off x="0" y="1496235"/>
              <a:ext cx="10494735" cy="1389960"/>
            </a:xfrm>
            <a:prstGeom prst="roundRect">
              <a:avLst>
                <a:gd name="adj" fmla="val 16667"/>
              </a:avLst>
            </a:prstGeom>
            <a:solidFill>
              <a:srgbClr val="3E959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81"/>
            <p:cNvSpPr txBox="1"/>
            <p:nvPr/>
          </p:nvSpPr>
          <p:spPr>
            <a:xfrm>
              <a:off x="67845" y="1564088"/>
              <a:ext cx="10846200" cy="12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5" name="Google Shape;665;p81"/>
          <p:cNvSpPr txBox="1"/>
          <p:nvPr/>
        </p:nvSpPr>
        <p:spPr>
          <a:xfrm>
            <a:off x="726975" y="1913476"/>
            <a:ext cx="10537500" cy="2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50" tIns="102850" rIns="102850" bIns="102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Kandidatu koji je pripadnik romske nacionalne manjine, a upisuje se na temelju Nacionalnog plana za uključivanje Roma za razdoblje od 2021. do 2027. godine </a:t>
            </a:r>
            <a:endParaRPr sz="16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dodaju se dva boda</a:t>
            </a: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 broj bodova koji je utvrđen tijekom postupka vrednovanja.</a:t>
            </a:r>
            <a:endParaRPr sz="16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Potvrda o pripadnosti romskoj nacionalnoj manjini </a:t>
            </a:r>
            <a:endParaRPr sz="16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(rodni list učenika ili rodni list jednog od roditelja/skrbnika ili izvadak iz popisa birača za roditelja/skrbnika) </a:t>
            </a:r>
            <a:endParaRPr sz="16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81"/>
          <p:cNvSpPr txBox="1"/>
          <p:nvPr/>
        </p:nvSpPr>
        <p:spPr>
          <a:xfrm>
            <a:off x="150425" y="4789075"/>
            <a:ext cx="11286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Kandidatu koji je dijete bez roditelja ili odgovarajuće roditeljske skrbi prema zakonu koji uređuje socijalnu skrb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dodaje se jedan bod 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 broj bodova koji je utvrđen tijekom postupka vrednovanja.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P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otvrdu nadležnog centra za socijalnu skrb da je kandidat dijete bez roditelja ili odgovarajuće roditeljske skrbi.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2d25715cb3_0_77"/>
          <p:cNvSpPr txBox="1">
            <a:spLocks noGrp="1"/>
          </p:cNvSpPr>
          <p:nvPr>
            <p:ph type="title"/>
          </p:nvPr>
        </p:nvSpPr>
        <p:spPr>
          <a:xfrm>
            <a:off x="1295400" y="982125"/>
            <a:ext cx="103083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2860" b="1" dirty="0">
                <a:solidFill>
                  <a:schemeClr val="accent2"/>
                </a:solidFill>
              </a:rPr>
              <a:t>PRIKUPLJANJE DOKUMENTACIJE </a:t>
            </a:r>
            <a:endParaRPr sz="286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60" dirty="0"/>
          </a:p>
        </p:txBody>
      </p:sp>
      <p:sp>
        <p:nvSpPr>
          <p:cNvPr id="673" name="Google Shape;673;g12d25715cb3_0_77"/>
          <p:cNvSpPr txBox="1">
            <a:spLocks noGrp="1"/>
          </p:cNvSpPr>
          <p:nvPr>
            <p:ph type="body" idx="1"/>
          </p:nvPr>
        </p:nvSpPr>
        <p:spPr>
          <a:xfrm>
            <a:off x="1098300" y="2168650"/>
            <a:ext cx="10308300" cy="370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endParaRPr sz="2060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endParaRPr sz="2060" b="1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r>
              <a:rPr lang="hr-HR" sz="2060" b="1" dirty="0">
                <a:solidFill>
                  <a:srgbClr val="39976D"/>
                </a:solidFill>
              </a:rPr>
              <a:t>U</a:t>
            </a:r>
            <a:r>
              <a:rPr lang="en-US" sz="2060" b="1" dirty="0" err="1">
                <a:solidFill>
                  <a:srgbClr val="39976D"/>
                </a:solidFill>
              </a:rPr>
              <a:t>čenik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može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odabrati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jedan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ili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više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uvjeta</a:t>
            </a:r>
            <a:r>
              <a:rPr lang="en-US" sz="2060" b="1" dirty="0">
                <a:solidFill>
                  <a:srgbClr val="39976D"/>
                </a:solidFill>
              </a:rPr>
              <a:t> za </a:t>
            </a:r>
            <a:r>
              <a:rPr lang="en-US" sz="2060" b="1" dirty="0" err="1">
                <a:solidFill>
                  <a:srgbClr val="39976D"/>
                </a:solidFill>
              </a:rPr>
              <a:t>koje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misli</a:t>
            </a:r>
            <a:r>
              <a:rPr lang="en-US" sz="2060" b="1" dirty="0">
                <a:solidFill>
                  <a:srgbClr val="39976D"/>
                </a:solidFill>
              </a:rPr>
              <a:t> da </a:t>
            </a:r>
            <a:r>
              <a:rPr lang="en-US" sz="2060" b="1" dirty="0" err="1">
                <a:solidFill>
                  <a:srgbClr val="39976D"/>
                </a:solidFill>
              </a:rPr>
              <a:t>ispunjava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i</a:t>
            </a:r>
            <a:r>
              <a:rPr lang="en-US" sz="2060" b="1" dirty="0">
                <a:solidFill>
                  <a:srgbClr val="39976D"/>
                </a:solidFill>
              </a:rPr>
              <a:t> za </a:t>
            </a:r>
            <a:r>
              <a:rPr lang="en-US" sz="2060" b="1" dirty="0" err="1">
                <a:solidFill>
                  <a:srgbClr val="39976D"/>
                </a:solidFill>
              </a:rPr>
              <a:t>njih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može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odabrati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različite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načine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provjere</a:t>
            </a:r>
            <a:r>
              <a:rPr lang="en-US" sz="2060" b="1" dirty="0">
                <a:solidFill>
                  <a:srgbClr val="39976D"/>
                </a:solidFill>
              </a:rPr>
              <a:t>  </a:t>
            </a:r>
            <a:r>
              <a:rPr lang="en-US" sz="2060" b="1" dirty="0" err="1">
                <a:solidFill>
                  <a:srgbClr val="39976D"/>
                </a:solidFill>
              </a:rPr>
              <a:t>dokumentacije</a:t>
            </a:r>
            <a:endParaRPr sz="2060" b="1" dirty="0">
              <a:solidFill>
                <a:srgbClr val="39976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endParaRPr sz="2060" b="1" dirty="0"/>
          </a:p>
          <a:p>
            <a:pPr marL="457200" lvl="0" indent="-35941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060"/>
              <a:buAutoNum type="arabicPeriod"/>
            </a:pPr>
            <a:r>
              <a:rPr lang="en-US" sz="2060" b="1" dirty="0" err="1"/>
              <a:t>Automatska</a:t>
            </a:r>
            <a:r>
              <a:rPr lang="en-US" sz="2060" b="1" dirty="0"/>
              <a:t> </a:t>
            </a:r>
            <a:r>
              <a:rPr lang="en-US" sz="2060" b="1" dirty="0" err="1"/>
              <a:t>provjera</a:t>
            </a:r>
            <a:r>
              <a:rPr lang="en-US" sz="2060" b="1" dirty="0"/>
              <a:t> - </a:t>
            </a:r>
            <a:r>
              <a:rPr lang="en-US" sz="2060" b="1" dirty="0" err="1"/>
              <a:t>integracijom</a:t>
            </a:r>
            <a:r>
              <a:rPr lang="en-US" sz="2060" b="1" dirty="0"/>
              <a:t> </a:t>
            </a:r>
            <a:r>
              <a:rPr lang="en-US" sz="2060" b="1" dirty="0" err="1"/>
              <a:t>sa</a:t>
            </a:r>
            <a:r>
              <a:rPr lang="en-US" sz="2060" b="1" dirty="0"/>
              <a:t> </a:t>
            </a:r>
            <a:r>
              <a:rPr lang="en-US" sz="2060" b="1" dirty="0" err="1"/>
              <a:t>sustavima</a:t>
            </a:r>
            <a:r>
              <a:rPr lang="en-US" sz="2060" b="1" dirty="0"/>
              <a:t> </a:t>
            </a:r>
            <a:r>
              <a:rPr lang="en-US" sz="2060" b="1" dirty="0" err="1"/>
              <a:t>drugih</a:t>
            </a:r>
            <a:r>
              <a:rPr lang="en-US" sz="2060" b="1" dirty="0"/>
              <a:t> </a:t>
            </a:r>
            <a:r>
              <a:rPr lang="en-US" sz="2060" b="1" dirty="0" err="1"/>
              <a:t>tijela</a:t>
            </a:r>
            <a:r>
              <a:rPr lang="en-US" sz="2060" b="1" dirty="0"/>
              <a:t> </a:t>
            </a:r>
            <a:r>
              <a:rPr lang="en-US" sz="2060" b="1" dirty="0" err="1"/>
              <a:t>državne</a:t>
            </a:r>
            <a:r>
              <a:rPr lang="en-US" sz="2060" b="1" dirty="0"/>
              <a:t> </a:t>
            </a:r>
            <a:r>
              <a:rPr lang="en-US" sz="2060" b="1" dirty="0" err="1"/>
              <a:t>uprave</a:t>
            </a:r>
            <a:r>
              <a:rPr lang="en-US" sz="2060" b="1" dirty="0"/>
              <a:t> </a:t>
            </a:r>
            <a:r>
              <a:rPr lang="en-US" sz="2060" b="1" dirty="0" err="1"/>
              <a:t>ili</a:t>
            </a:r>
            <a:r>
              <a:rPr lang="en-US" sz="2060" b="1" dirty="0"/>
              <a:t> </a:t>
            </a:r>
            <a:r>
              <a:rPr lang="en-US" sz="2060" b="1" dirty="0" err="1"/>
              <a:t>eMaticom</a:t>
            </a:r>
            <a:r>
              <a:rPr lang="en-US" sz="2060" b="1" dirty="0"/>
              <a:t> (</a:t>
            </a:r>
            <a:r>
              <a:rPr lang="en-US" sz="2060" b="1" dirty="0" err="1"/>
              <a:t>potrebna</a:t>
            </a:r>
            <a:r>
              <a:rPr lang="en-US" sz="2060" b="1" dirty="0"/>
              <a:t> </a:t>
            </a:r>
            <a:r>
              <a:rPr lang="en-US" sz="2060" b="1" dirty="0" err="1"/>
              <a:t>privola</a:t>
            </a:r>
            <a:r>
              <a:rPr lang="en-US" sz="2060" b="1" dirty="0"/>
              <a:t> </a:t>
            </a:r>
            <a:r>
              <a:rPr lang="en-US" sz="2060" b="1" dirty="0" err="1"/>
              <a:t>roditelja</a:t>
            </a:r>
            <a:r>
              <a:rPr lang="en-US" sz="2060" b="1" dirty="0"/>
              <a:t>)</a:t>
            </a:r>
            <a:endParaRPr sz="2060" b="1" dirty="0"/>
          </a:p>
          <a:p>
            <a:pPr marL="457200" lvl="0" indent="-3594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60"/>
              <a:buAutoNum type="arabicPeriod"/>
            </a:pPr>
            <a:r>
              <a:rPr lang="en-US" sz="2060" b="1" dirty="0"/>
              <a:t>Da </a:t>
            </a:r>
            <a:r>
              <a:rPr lang="en-US" sz="2060" b="1" dirty="0" err="1"/>
              <a:t>sam</a:t>
            </a:r>
            <a:r>
              <a:rPr lang="en-US" sz="2060" b="1" dirty="0"/>
              <a:t> </a:t>
            </a:r>
            <a:r>
              <a:rPr lang="en-US" sz="2060" b="1" dirty="0" err="1"/>
              <a:t>učita</a:t>
            </a:r>
            <a:r>
              <a:rPr lang="en-US" sz="2060" b="1" dirty="0"/>
              <a:t> </a:t>
            </a:r>
            <a:r>
              <a:rPr lang="en-US" sz="2060" b="1" dirty="0" err="1"/>
              <a:t>dokument</a:t>
            </a:r>
            <a:r>
              <a:rPr lang="en-US" sz="2060" b="1" dirty="0"/>
              <a:t> </a:t>
            </a:r>
            <a:r>
              <a:rPr lang="en-US" sz="2060" b="1" dirty="0" err="1"/>
              <a:t>ili</a:t>
            </a:r>
            <a:r>
              <a:rPr lang="en-US" sz="2060" b="1" dirty="0"/>
              <a:t> </a:t>
            </a:r>
            <a:r>
              <a:rPr lang="en-US" sz="2060" b="1" dirty="0" err="1"/>
              <a:t>potvrdu</a:t>
            </a:r>
            <a:r>
              <a:rPr lang="en-US" sz="2060" b="1" dirty="0"/>
              <a:t>, </a:t>
            </a:r>
            <a:endParaRPr sz="2060" b="1" dirty="0"/>
          </a:p>
          <a:p>
            <a:pPr marL="457200" lvl="0" indent="-3594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60"/>
              <a:buAutoNum type="arabicPeriod"/>
            </a:pPr>
            <a:r>
              <a:rPr lang="en-US" sz="2060" b="1" dirty="0"/>
              <a:t>Da </a:t>
            </a:r>
            <a:r>
              <a:rPr lang="en-US" sz="2060" b="1" dirty="0" err="1"/>
              <a:t>potvrdu</a:t>
            </a:r>
            <a:r>
              <a:rPr lang="en-US" sz="2060" b="1" dirty="0"/>
              <a:t> </a:t>
            </a:r>
            <a:r>
              <a:rPr lang="en-US" sz="2060" b="1" dirty="0" err="1"/>
              <a:t>donese</a:t>
            </a:r>
            <a:r>
              <a:rPr lang="en-US" sz="2060" b="1" dirty="0"/>
              <a:t> </a:t>
            </a:r>
            <a:r>
              <a:rPr lang="en-US" sz="2060" b="1" dirty="0" err="1"/>
              <a:t>razredniku</a:t>
            </a:r>
            <a:r>
              <a:rPr lang="en-US" sz="2060" b="1" dirty="0"/>
              <a:t> / </a:t>
            </a:r>
            <a:r>
              <a:rPr lang="en-US" sz="2060" b="1" dirty="0" err="1"/>
              <a:t>pedagoginji</a:t>
            </a:r>
            <a:endParaRPr sz="2060" b="1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endParaRPr sz="1060" b="1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r>
              <a:rPr lang="en-US" sz="2060" b="1" dirty="0" err="1"/>
              <a:t>Nakon</a:t>
            </a:r>
            <a:r>
              <a:rPr lang="en-US" sz="2060" b="1" dirty="0"/>
              <a:t> </a:t>
            </a:r>
            <a:r>
              <a:rPr lang="en-US" sz="2060" b="1" dirty="0" err="1"/>
              <a:t>odabranog</a:t>
            </a:r>
            <a:r>
              <a:rPr lang="en-US" sz="2060" b="1" dirty="0"/>
              <a:t> </a:t>
            </a:r>
            <a:r>
              <a:rPr lang="en-US" sz="2060" b="1" dirty="0" err="1"/>
              <a:t>načina</a:t>
            </a:r>
            <a:r>
              <a:rPr lang="en-US" sz="2060" b="1" dirty="0"/>
              <a:t> </a:t>
            </a:r>
            <a:r>
              <a:rPr lang="en-US" sz="2060" b="1" dirty="0" err="1"/>
              <a:t>provjere</a:t>
            </a:r>
            <a:r>
              <a:rPr lang="en-US" sz="2060" b="1" dirty="0"/>
              <a:t>  </a:t>
            </a:r>
            <a:r>
              <a:rPr lang="en-US" sz="2060" b="1" dirty="0" err="1"/>
              <a:t>dokumentacije</a:t>
            </a:r>
            <a:r>
              <a:rPr lang="en-US" sz="2060" b="1" dirty="0"/>
              <a:t> </a:t>
            </a:r>
            <a:r>
              <a:rPr lang="en-US" sz="2060" b="1" dirty="0" err="1"/>
              <a:t>napravljene</a:t>
            </a:r>
            <a:r>
              <a:rPr lang="en-US" sz="2060" b="1" dirty="0"/>
              <a:t> </a:t>
            </a:r>
            <a:r>
              <a:rPr lang="en-US" sz="2060" b="1" dirty="0" err="1"/>
              <a:t>izmjene</a:t>
            </a:r>
            <a:r>
              <a:rPr lang="en-US" sz="2060" b="1" dirty="0"/>
              <a:t> </a:t>
            </a:r>
            <a:r>
              <a:rPr lang="en-US" sz="2060" b="1" dirty="0" err="1"/>
              <a:t>potrebno</a:t>
            </a:r>
            <a:r>
              <a:rPr lang="en-US" sz="2060" b="1" dirty="0"/>
              <a:t>  je </a:t>
            </a:r>
            <a:r>
              <a:rPr lang="en-US" sz="2060" b="1" dirty="0" err="1"/>
              <a:t>spremiti</a:t>
            </a:r>
            <a:endParaRPr sz="2060" b="1" dirty="0"/>
          </a:p>
        </p:txBody>
      </p:sp>
      <p:sp>
        <p:nvSpPr>
          <p:cNvPr id="674" name="Google Shape;674;g12d25715cb3_0_7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2d25715cb3_0_8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accent3"/>
                </a:solidFill>
              </a:rPr>
              <a:t>Ako učenik zatraži automatsku provjeru</a:t>
            </a:r>
            <a:endParaRPr sz="5600" b="1">
              <a:solidFill>
                <a:schemeClr val="accent3"/>
              </a:solidFill>
            </a:endParaRPr>
          </a:p>
        </p:txBody>
      </p:sp>
      <p:sp>
        <p:nvSpPr>
          <p:cNvPr id="681" name="Google Shape;681;g12d25715cb3_0_84"/>
          <p:cNvSpPr txBox="1">
            <a:spLocks noGrp="1"/>
          </p:cNvSpPr>
          <p:nvPr>
            <p:ph type="body" idx="1"/>
          </p:nvPr>
        </p:nvSpPr>
        <p:spPr>
          <a:xfrm>
            <a:off x="1295400" y="2386537"/>
            <a:ext cx="9601200" cy="348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Roditelji se prijavljuju u sustav  radi davanja privole za dohvaćanje podataka kojim se dokazuju elementi  koji donose  dodatne bodove za upis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Upute za prijavu putem sustava NIAS dostupne su na mrežnoj stranici NIAS-a na adresi: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hlink"/>
                </a:solidFill>
                <a:hlinkClick r:id="rId3"/>
              </a:rPr>
              <a:t>https://nias.gov.hr/Content/Documents/NIAS_Korisnicka_uputa.pd(https://nias.gov.hr/)</a:t>
            </a:r>
            <a:endParaRPr sz="21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682" name="Google Shape;682;g12d25715cb3_0_8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0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04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04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04"/>
          <p:cNvSpPr txBox="1">
            <a:spLocks noGrp="1"/>
          </p:cNvSpPr>
          <p:nvPr>
            <p:ph type="title"/>
          </p:nvPr>
        </p:nvSpPr>
        <p:spPr>
          <a:xfrm>
            <a:off x="608012" y="496088"/>
            <a:ext cx="3552006" cy="535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ndara"/>
              <a:buNone/>
            </a:pPr>
            <a:r>
              <a:rPr lang="en-US" sz="3100" b="1">
                <a:solidFill>
                  <a:srgbClr val="7CCCAB"/>
                </a:solidFill>
              </a:rPr>
              <a:t>ZDRAVSTVENA SPOSOBNOST KANDIDATA</a:t>
            </a:r>
            <a:endParaRPr sz="3100" b="1">
              <a:solidFill>
                <a:srgbClr val="7CCCAB"/>
              </a:solidFill>
            </a:endParaRPr>
          </a:p>
        </p:txBody>
      </p:sp>
      <p:sp>
        <p:nvSpPr>
          <p:cNvPr id="721" name="Google Shape;721;p104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2" name="Google Shape;722;p104"/>
          <p:cNvGrpSpPr/>
          <p:nvPr/>
        </p:nvGrpSpPr>
        <p:grpSpPr>
          <a:xfrm>
            <a:off x="4976318" y="214824"/>
            <a:ext cx="7349901" cy="7376487"/>
            <a:chOff x="1628382" y="2947"/>
            <a:chExt cx="3953546" cy="7062105"/>
          </a:xfrm>
        </p:grpSpPr>
        <p:sp>
          <p:nvSpPr>
            <p:cNvPr id="723" name="Google Shape;723;p104"/>
            <p:cNvSpPr/>
            <p:nvPr/>
          </p:nvSpPr>
          <p:spPr>
            <a:xfrm>
              <a:off x="1750636" y="2947"/>
              <a:ext cx="3813842" cy="1945365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04"/>
            <p:cNvSpPr txBox="1"/>
            <p:nvPr/>
          </p:nvSpPr>
          <p:spPr>
            <a:xfrm>
              <a:off x="1845601" y="97912"/>
              <a:ext cx="3623912" cy="1755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04"/>
            <p:cNvSpPr/>
            <p:nvPr/>
          </p:nvSpPr>
          <p:spPr>
            <a:xfrm>
              <a:off x="1750632" y="2045575"/>
              <a:ext cx="3768000" cy="232950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04"/>
            <p:cNvSpPr txBox="1"/>
            <p:nvPr/>
          </p:nvSpPr>
          <p:spPr>
            <a:xfrm>
              <a:off x="1628382" y="2429564"/>
              <a:ext cx="3939900" cy="19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Potvrd</a:t>
              </a:r>
              <a:r>
                <a:rPr lang="en-US" sz="2000" dirty="0" err="1">
                  <a:solidFill>
                    <a:schemeClr val="lt1"/>
                  </a:solidFill>
                </a:rPr>
                <a:t>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nadležnoga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školskog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liječnika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zdravstvenoj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sposobnosti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kandidata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za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propisani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program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ili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liječničku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svjedodžbu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medicine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rada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FFC000"/>
                  </a:solidFill>
                </a:rPr>
                <a:t>OSIM UČENIKA S TEŠKOĆAMA - KOJI  IMAJU MIŠLJENJE HZZ ( </a:t>
              </a:r>
              <a:r>
                <a:rPr lang="en-US" sz="2000" dirty="0" err="1">
                  <a:solidFill>
                    <a:srgbClr val="FFC000"/>
                  </a:solidFill>
                </a:rPr>
                <a:t>tamo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su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obavili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i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zdravstveni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pregled</a:t>
              </a:r>
              <a:r>
                <a:rPr lang="en-US" sz="2000" dirty="0">
                  <a:solidFill>
                    <a:srgbClr val="FFC000"/>
                  </a:solidFill>
                </a:rPr>
                <a:t>)</a:t>
              </a:r>
              <a:endParaRPr sz="2000" dirty="0">
                <a:solidFill>
                  <a:srgbClr val="FFC000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04"/>
            <p:cNvSpPr/>
            <p:nvPr/>
          </p:nvSpPr>
          <p:spPr>
            <a:xfrm>
              <a:off x="1745829" y="4626965"/>
              <a:ext cx="3836100" cy="194550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04"/>
            <p:cNvSpPr txBox="1"/>
            <p:nvPr/>
          </p:nvSpPr>
          <p:spPr>
            <a:xfrm>
              <a:off x="1750633" y="4626952"/>
              <a:ext cx="3695400" cy="24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51425" rIns="102850" bIns="5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znimno, kandidat koji u trenutku upisa nije u mogućnosti dostaviti liječničku svjedodžbu medicine rada, pri upisu dostavlja potvrdu obiteljskog liječnika, a liječničku svjedodžbu medicine rada dostavlja školi najkasnije do 30. rujna tekuće školske godine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00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000">
                <a:solidFill>
                  <a:schemeClr val="lt1"/>
                </a:solidFill>
              </a:endParaRPr>
            </a:p>
          </p:txBody>
        </p:sp>
      </p:grpSp>
      <p:sp>
        <p:nvSpPr>
          <p:cNvPr id="729" name="Google Shape;729;p104"/>
          <p:cNvSpPr txBox="1"/>
          <p:nvPr/>
        </p:nvSpPr>
        <p:spPr>
          <a:xfrm>
            <a:off x="5288437" y="314017"/>
            <a:ext cx="70053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 neke programe obvezno je utvrđivanje zdravstvene sposobnost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i: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5"/>
          <p:cNvSpPr txBox="1">
            <a:spLocks noGrp="1"/>
          </p:cNvSpPr>
          <p:nvPr>
            <p:ph type="title"/>
          </p:nvPr>
        </p:nvSpPr>
        <p:spPr>
          <a:xfrm>
            <a:off x="7463125" y="1261425"/>
            <a:ext cx="3987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538B"/>
              </a:buClr>
              <a:buSzPts val="6600"/>
              <a:buNone/>
            </a:pPr>
            <a:r>
              <a:rPr lang="en-US" sz="6600" b="1">
                <a:solidFill>
                  <a:srgbClr val="1D538B"/>
                </a:solidFill>
              </a:rPr>
              <a:t>ROKOVI</a:t>
            </a:r>
            <a:endParaRPr/>
          </a:p>
        </p:txBody>
      </p:sp>
      <p:sp>
        <p:nvSpPr>
          <p:cNvPr id="803" name="Google Shape;803;p45"/>
          <p:cNvSpPr txBox="1"/>
          <p:nvPr/>
        </p:nvSpPr>
        <p:spPr>
          <a:xfrm>
            <a:off x="8077200" y="6392862"/>
            <a:ext cx="19050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38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4" name="Google Shape;804;p45" descr="Deadlines &gt; Education Abroa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50" y="544650"/>
            <a:ext cx="6896099" cy="58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AA9E9654-730D-36CD-7D38-9037B43BDE36}"/>
              </a:ext>
            </a:extLst>
          </p:cNvPr>
          <p:cNvSpPr txBox="1"/>
          <p:nvPr/>
        </p:nvSpPr>
        <p:spPr>
          <a:xfrm>
            <a:off x="8210939" y="765110"/>
            <a:ext cx="28121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LJETNI UPISNI ROK ZA REDOVNE UČENIKE</a:t>
            </a:r>
          </a:p>
          <a:p>
            <a:r>
              <a:rPr lang="hr-HR" sz="2800" dirty="0"/>
              <a:t>(u trenutku izrade prezentacije još nije službeno objavljeno- trenutno na e-Savjetovanja)</a:t>
            </a:r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0AEFB3A2-0759-4BA0-B449-F684F0B12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69340"/>
              </p:ext>
            </p:extLst>
          </p:nvPr>
        </p:nvGraphicFramePr>
        <p:xfrm>
          <a:off x="914400" y="688250"/>
          <a:ext cx="6634065" cy="548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5967">
                  <a:extLst>
                    <a:ext uri="{9D8B030D-6E8A-4147-A177-3AD203B41FA5}">
                      <a16:colId xmlns:a16="http://schemas.microsoft.com/office/drawing/2014/main" val="978564335"/>
                    </a:ext>
                  </a:extLst>
                </a:gridCol>
                <a:gridCol w="1648098">
                  <a:extLst>
                    <a:ext uri="{9D8B030D-6E8A-4147-A177-3AD203B41FA5}">
                      <a16:colId xmlns:a16="http://schemas.microsoft.com/office/drawing/2014/main" val="3320099267"/>
                    </a:ext>
                  </a:extLst>
                </a:gridCol>
              </a:tblGrid>
              <a:tr h="138332">
                <a:tc>
                  <a:txBody>
                    <a:bodyPr/>
                    <a:lstStyle/>
                    <a:p>
                      <a:pPr algn="ctr"/>
                      <a:r>
                        <a:rPr lang="hr-HR" sz="500">
                          <a:effectLst/>
                        </a:rPr>
                        <a:t>Opis postupka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500">
                          <a:effectLst/>
                        </a:rPr>
                        <a:t>Datum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/>
                </a:tc>
                <a:extLst>
                  <a:ext uri="{0D108BD9-81ED-4DB2-BD59-A6C34878D82A}">
                    <a16:rowId xmlns:a16="http://schemas.microsoft.com/office/drawing/2014/main" val="984402571"/>
                  </a:ext>
                </a:extLst>
              </a:tr>
              <a:tr h="138332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  <a:latin typeface="+mj-lt"/>
                        </a:rPr>
                        <a:t>Početak prijava u sustav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  <a:latin typeface="+mj-lt"/>
                        </a:rPr>
                        <a:t>1. 6. 2026. 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extLst>
                  <a:ext uri="{0D108BD9-81ED-4DB2-BD59-A6C34878D82A}">
                    <a16:rowId xmlns:a16="http://schemas.microsoft.com/office/drawing/2014/main" val="930631700"/>
                  </a:ext>
                </a:extLst>
              </a:tr>
              <a:tr h="225248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  <a:latin typeface="+mj-lt"/>
                        </a:rPr>
                        <a:t>Registracija kandidata izvan redovitog sustava obrazovanja RH putem </a:t>
                      </a:r>
                      <a:r>
                        <a:rPr lang="hr-HR" sz="1100" u="sng">
                          <a:effectLst/>
                          <a:latin typeface="+mj-lt"/>
                          <a:hlinkClick r:id="rId3"/>
                        </a:rPr>
                        <a:t>srednje.e-upisi.hr</a:t>
                      </a:r>
                      <a:r>
                        <a:rPr lang="hr-HR" sz="1100">
                          <a:effectLst/>
                          <a:latin typeface="+mj-lt"/>
                        </a:rPr>
                        <a:t>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  <a:latin typeface="+mj-lt"/>
                        </a:rPr>
                        <a:t>1. 6.  do 19. 6. 2026.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extLst>
                  <a:ext uri="{0D108BD9-81ED-4DB2-BD59-A6C34878D82A}">
                    <a16:rowId xmlns:a16="http://schemas.microsoft.com/office/drawing/2014/main" val="1416361426"/>
                  </a:ext>
                </a:extLst>
              </a:tr>
              <a:tr h="225248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  <a:latin typeface="+mj-lt"/>
                        </a:rPr>
                        <a:t>Dostava osobnih dokumenata i svjedodžbi CARNET-u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  <a:latin typeface="+mj-lt"/>
                        </a:rPr>
                        <a:t>1. 6. do 19. 6. 2026.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extLst>
                  <a:ext uri="{0D108BD9-81ED-4DB2-BD59-A6C34878D82A}">
                    <a16:rowId xmlns:a16="http://schemas.microsoft.com/office/drawing/2014/main" val="1256776399"/>
                  </a:ext>
                </a:extLst>
              </a:tr>
              <a:tr h="225248">
                <a:tc>
                  <a:txBody>
                    <a:bodyPr/>
                    <a:lstStyle/>
                    <a:p>
                      <a:r>
                        <a:rPr lang="hr-HR" sz="1100" dirty="0">
                          <a:effectLst/>
                          <a:latin typeface="+mj-lt"/>
                        </a:rPr>
                        <a:t>Prijava obrazovnih programa </a:t>
                      </a:r>
                      <a:endParaRPr lang="hr-HR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  <a:latin typeface="+mj-lt"/>
                        </a:rPr>
                        <a:t>24. 6. do 3. 7. 2026.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extLst>
                  <a:ext uri="{0D108BD9-81ED-4DB2-BD59-A6C34878D82A}">
                    <a16:rowId xmlns:a16="http://schemas.microsoft.com/office/drawing/2014/main" val="1266122100"/>
                  </a:ext>
                </a:extLst>
              </a:tr>
              <a:tr h="225248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  <a:latin typeface="+mj-lt"/>
                        </a:rPr>
                        <a:t>Prijava programa koji zahtijevaju dodatne provjere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  <a:latin typeface="+mj-lt"/>
                        </a:rPr>
                        <a:t>24. 6. do 26. 6. 2026.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extLst>
                  <a:ext uri="{0D108BD9-81ED-4DB2-BD59-A6C34878D82A}">
                    <a16:rowId xmlns:a16="http://schemas.microsoft.com/office/drawing/2014/main" val="1522534481"/>
                  </a:ext>
                </a:extLst>
              </a:tr>
              <a:tr h="675746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  <a:latin typeface="+mj-lt"/>
                        </a:rPr>
                        <a:t>Dostava dokumentacije: </a:t>
                      </a: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100">
                          <a:effectLst/>
                          <a:latin typeface="+mj-lt"/>
                        </a:rPr>
                        <a:t>Stručnog mišljenja HZZ-a za programe koji to zahtijevaju </a:t>
                      </a: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100">
                          <a:effectLst/>
                          <a:latin typeface="+mj-lt"/>
                        </a:rPr>
                        <a:t>Dokumenata kojima se ostvaruju dodatna prava za upis (dostavljaju se putem </a:t>
                      </a:r>
                      <a:r>
                        <a:rPr lang="hr-HR" sz="1100" u="sng">
                          <a:effectLst/>
                          <a:latin typeface="+mj-lt"/>
                          <a:hlinkClick r:id="rId3"/>
                        </a:rPr>
                        <a:t>srednje.e-upisi.hr</a:t>
                      </a:r>
                      <a:r>
                        <a:rPr lang="hr-HR" sz="1100">
                          <a:effectLst/>
                          <a:latin typeface="+mj-lt"/>
                        </a:rPr>
                        <a:t>)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Symbol" panose="05050102010706020507" pitchFamily="18" charset="2"/>
                      </a:endParaRPr>
                    </a:p>
                  </a:txBody>
                  <a:tcPr marL="2184" marR="2184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  <a:latin typeface="+mj-lt"/>
                        </a:rPr>
                        <a:t>24. 6. do 1. 7. 2026.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extLst>
                  <a:ext uri="{0D108BD9-81ED-4DB2-BD59-A6C34878D82A}">
                    <a16:rowId xmlns:a16="http://schemas.microsoft.com/office/drawing/2014/main" val="2536253428"/>
                  </a:ext>
                </a:extLst>
              </a:tr>
              <a:tr h="225248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  <a:latin typeface="+mj-lt"/>
                        </a:rPr>
                        <a:t>Provođenje dodatnih ispita i provjera i unos rezultata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>
                          <a:effectLst/>
                          <a:latin typeface="+mj-lt"/>
                        </a:rPr>
                        <a:t>29.6. do 2. 7. 2026. </a:t>
                      </a:r>
                      <a:endParaRPr lang="hr-HR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extLst>
                  <a:ext uri="{0D108BD9-81ED-4DB2-BD59-A6C34878D82A}">
                    <a16:rowId xmlns:a16="http://schemas.microsoft.com/office/drawing/2014/main" val="2362452958"/>
                  </a:ext>
                </a:extLst>
              </a:tr>
              <a:tr h="225248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  <a:latin typeface="+mj-lt"/>
                        </a:rPr>
                        <a:t>Brisanje kandidata koji nisu zadovoljili preduvjete s lista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  <a:latin typeface="+mj-lt"/>
                        </a:rPr>
                        <a:t>2. 7. 2026. 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extLst>
                  <a:ext uri="{0D108BD9-81ED-4DB2-BD59-A6C34878D82A}">
                    <a16:rowId xmlns:a16="http://schemas.microsoft.com/office/drawing/2014/main" val="2879522909"/>
                  </a:ext>
                </a:extLst>
              </a:tr>
              <a:tr h="138332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  <a:latin typeface="+mj-lt"/>
                        </a:rPr>
                        <a:t>Unos prigovora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  <a:latin typeface="+mj-lt"/>
                        </a:rPr>
                        <a:t>3. 7. 2026. 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extLst>
                  <a:ext uri="{0D108BD9-81ED-4DB2-BD59-A6C34878D82A}">
                    <a16:rowId xmlns:a16="http://schemas.microsoft.com/office/drawing/2014/main" val="3413613404"/>
                  </a:ext>
                </a:extLst>
              </a:tr>
              <a:tr h="145248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  <a:latin typeface="+mj-lt"/>
                        </a:rPr>
                        <a:t>Objava konačnih ljestvica poretka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  <a:latin typeface="+mj-lt"/>
                        </a:rPr>
                        <a:t>7. 7. 2026. 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extLst>
                  <a:ext uri="{0D108BD9-81ED-4DB2-BD59-A6C34878D82A}">
                    <a16:rowId xmlns:a16="http://schemas.microsoft.com/office/drawing/2014/main" val="702888543"/>
                  </a:ext>
                </a:extLst>
              </a:tr>
              <a:tr h="2252486">
                <a:tc>
                  <a:txBody>
                    <a:bodyPr/>
                    <a:lstStyle/>
                    <a:p>
                      <a:r>
                        <a:rPr lang="hr-HR" sz="1100" dirty="0">
                          <a:effectLst/>
                          <a:latin typeface="+mj-lt"/>
                        </a:rPr>
                        <a:t>Dostava dokumenata koji su uvjet za upis u određeni program obrazovanja srednje škole: </a:t>
                      </a:r>
                    </a:p>
                    <a:p>
                      <a:pPr marL="342900" lvl="0" indent="-342900">
                        <a:tabLst>
                          <a:tab pos="457200" algn="l"/>
                        </a:tabLs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Upisnica (</a:t>
                      </a:r>
                      <a:r>
                        <a:rPr lang="hr-HR" sz="1100" u="sng" dirty="0">
                          <a:effectLst/>
                          <a:latin typeface="+mj-lt"/>
                        </a:rPr>
                        <a:t>obvezno za sve učenike</a:t>
                      </a:r>
                      <a:r>
                        <a:rPr lang="hr-HR" sz="1100" dirty="0">
                          <a:effectLst/>
                          <a:latin typeface="+mj-lt"/>
                        </a:rPr>
                        <a:t>) – dostavlja se elektroničkim putem </a:t>
                      </a:r>
                      <a:r>
                        <a:rPr lang="hr-HR" sz="1100" u="sng" dirty="0">
                          <a:effectLst/>
                          <a:latin typeface="+mj-lt"/>
                        </a:rPr>
                        <a:t>srednje.e-upisi.hr </a:t>
                      </a:r>
                      <a:r>
                        <a:rPr lang="hr-HR" sz="1100" dirty="0">
                          <a:effectLst/>
                          <a:latin typeface="+mj-lt"/>
                        </a:rPr>
                        <a:t>ili dolaskom u školu na propisani datum </a:t>
                      </a:r>
                    </a:p>
                    <a:p>
                      <a:pPr marL="342900" lvl="0" indent="-342900"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Potvrda liječnika školske medicine - dostavlja se putem elektroničke pošte na mail adresu srednje škole ili dolaskom u školu na propisani datum </a:t>
                      </a:r>
                    </a:p>
                    <a:p>
                      <a:pPr marL="342900" lvl="0" indent="-342900"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Potvrda obiteljskog liječnika ili liječnička svjedodžba medicine rada - dostavlja se putem elektroničke pošte na mail adresu srednje škole ili dolaskom u školu na propisani datum. </a:t>
                      </a:r>
                    </a:p>
                    <a:p>
                      <a:r>
                        <a:rPr lang="hr-HR" sz="1100" dirty="0">
                          <a:effectLst/>
                          <a:latin typeface="+mj-lt"/>
                        </a:rPr>
                        <a:t>Točan datum zaprimanja dokumenata dolaskom u školu objavljuje se na mrežnim stranicama i oglasnim pločama škola. </a:t>
                      </a:r>
                      <a:endParaRPr lang="hr-HR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>
                          <a:effectLst/>
                          <a:latin typeface="+mj-lt"/>
                        </a:rPr>
                        <a:t>7. 7. do 9. 7. 2026. </a:t>
                      </a:r>
                      <a:endParaRPr lang="hr-HR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extLst>
                  <a:ext uri="{0D108BD9-81ED-4DB2-BD59-A6C34878D82A}">
                    <a16:rowId xmlns:a16="http://schemas.microsoft.com/office/drawing/2014/main" val="2422196324"/>
                  </a:ext>
                </a:extLst>
              </a:tr>
              <a:tr h="225248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  <a:latin typeface="+mj-lt"/>
                        </a:rPr>
                        <a:t>Objava okvirnog broja slobodnih mjesta za jesenski upisni rok </a:t>
                      </a:r>
                      <a:endParaRPr lang="hr-HR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>
                          <a:effectLst/>
                          <a:latin typeface="+mj-lt"/>
                        </a:rPr>
                        <a:t>13. 7. 2026. </a:t>
                      </a:r>
                      <a:endParaRPr lang="hr-HR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extLst>
                  <a:ext uri="{0D108BD9-81ED-4DB2-BD59-A6C34878D82A}">
                    <a16:rowId xmlns:a16="http://schemas.microsoft.com/office/drawing/2014/main" val="336643196"/>
                  </a:ext>
                </a:extLst>
              </a:tr>
              <a:tr h="225248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Službena objava slobodnih mjesta za jesenski upisni rok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>
                          <a:effectLst/>
                        </a:rPr>
                        <a:t>10. 8. 2026. 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84" marR="2184" marT="0" marB="0" anchor="ctr"/>
                </a:tc>
                <a:extLst>
                  <a:ext uri="{0D108BD9-81ED-4DB2-BD59-A6C34878D82A}">
                    <a16:rowId xmlns:a16="http://schemas.microsoft.com/office/drawing/2014/main" val="29318042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d25715cb3_0_47"/>
          <p:cNvSpPr txBox="1">
            <a:spLocks noGrp="1"/>
          </p:cNvSpPr>
          <p:nvPr>
            <p:ph type="title"/>
          </p:nvPr>
        </p:nvSpPr>
        <p:spPr>
          <a:xfrm>
            <a:off x="1295402" y="770907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en-US" sz="4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https://srednje.e-upisi.hr</a:t>
            </a:r>
            <a:endParaRPr/>
          </a:p>
        </p:txBody>
      </p:sp>
      <p:sp>
        <p:nvSpPr>
          <p:cNvPr id="219" name="Google Shape;219;g12d25715cb3_0_4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2d25715cb3_0_4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g12d25715cb3_0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350" y="1960025"/>
            <a:ext cx="10801000" cy="42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6"/>
          <p:cNvSpPr txBox="1">
            <a:spLocks noGrp="1"/>
          </p:cNvSpPr>
          <p:nvPr>
            <p:ph type="title"/>
          </p:nvPr>
        </p:nvSpPr>
        <p:spPr>
          <a:xfrm>
            <a:off x="1021975" y="692150"/>
            <a:ext cx="105114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44"/>
              <a:buFont typeface="Candara"/>
              <a:buNone/>
            </a:pP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UPISNICE  </a:t>
            </a:r>
            <a:r>
              <a:rPr lang="en-US" sz="4000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ostali</a:t>
            </a: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dokumenti</a:t>
            </a: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  </a:t>
            </a:r>
            <a:r>
              <a:rPr lang="hr-HR" sz="2800" dirty="0">
                <a:solidFill>
                  <a:srgbClr val="FF0000"/>
                </a:solidFill>
                <a:latin typeface="+mj-lt"/>
                <a:ea typeface="Candara"/>
                <a:cs typeface="Candara"/>
                <a:sym typeface="Candara"/>
              </a:rPr>
              <a:t>7</a:t>
            </a:r>
            <a:r>
              <a:rPr lang="en-US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hr-HR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r>
              <a:rPr lang="en-US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hr-HR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.7.202</a:t>
            </a:r>
            <a:r>
              <a:rPr lang="hr-HR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5900" dirty="0">
              <a:solidFill>
                <a:srgbClr val="FF0000"/>
              </a:solidFill>
            </a:endParaRPr>
          </a:p>
        </p:txBody>
      </p:sp>
      <p:sp>
        <p:nvSpPr>
          <p:cNvPr id="824" name="Google Shape;824;p56"/>
          <p:cNvSpPr txBox="1">
            <a:spLocks noGrp="1"/>
          </p:cNvSpPr>
          <p:nvPr>
            <p:ph type="body" idx="1"/>
          </p:nvPr>
        </p:nvSpPr>
        <p:spPr>
          <a:xfrm>
            <a:off x="1021969" y="2584180"/>
            <a:ext cx="9894269" cy="4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endParaRPr sz="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*"/>
            </a:pP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učenici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ispisuju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svog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sučelja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i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hr-HR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učitavaju u sustav ili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donose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srednju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školu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na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upis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svim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ostalim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dokumentima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koje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traži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ta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škola</a:t>
            </a:r>
            <a:endParaRPr dirty="0"/>
          </a:p>
          <a:p>
            <a:pPr marL="273050" lvl="0" indent="-203200" algn="ct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03200" algn="ct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03200" algn="ct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*"/>
            </a:pP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rokove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određuju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srednje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škole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pa je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potrebno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pratiti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njihove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web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stranice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0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endParaRPr dirty="0"/>
          </a:p>
        </p:txBody>
      </p:sp>
      <p:sp>
        <p:nvSpPr>
          <p:cNvPr id="830" name="Google Shape;830;p10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64D31670-D426-BE1C-C8A6-BD5CDB12F91F}"/>
              </a:ext>
            </a:extLst>
          </p:cNvPr>
          <p:cNvSpPr txBox="1"/>
          <p:nvPr/>
        </p:nvSpPr>
        <p:spPr>
          <a:xfrm>
            <a:off x="7959012" y="673318"/>
            <a:ext cx="26662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JESENSKI UPISNI ROK REDOVITIH UČENIKA</a:t>
            </a:r>
          </a:p>
          <a:p>
            <a:r>
              <a:rPr lang="hr-HR" sz="2800" dirty="0"/>
              <a:t>(u trenutku izrade prezentacije još nije službeno objavljeno- trenutno na e-Savjetovanja)</a:t>
            </a:r>
          </a:p>
          <a:p>
            <a:endParaRPr lang="hr-HR" sz="2800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A4174AC7-BBA4-4BBC-AB2F-8D4D712F5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578484"/>
              </p:ext>
            </p:extLst>
          </p:nvPr>
        </p:nvGraphicFramePr>
        <p:xfrm>
          <a:off x="1101011" y="673318"/>
          <a:ext cx="6587413" cy="5575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7133">
                  <a:extLst>
                    <a:ext uri="{9D8B030D-6E8A-4147-A177-3AD203B41FA5}">
                      <a16:colId xmlns:a16="http://schemas.microsoft.com/office/drawing/2014/main" val="3709302299"/>
                    </a:ext>
                  </a:extLst>
                </a:gridCol>
                <a:gridCol w="1600280">
                  <a:extLst>
                    <a:ext uri="{9D8B030D-6E8A-4147-A177-3AD203B41FA5}">
                      <a16:colId xmlns:a16="http://schemas.microsoft.com/office/drawing/2014/main" val="2259133531"/>
                    </a:ext>
                  </a:extLst>
                </a:gridCol>
              </a:tblGrid>
              <a:tr h="145878">
                <a:tc>
                  <a:txBody>
                    <a:bodyPr/>
                    <a:lstStyle/>
                    <a:p>
                      <a:pPr algn="ctr"/>
                      <a:r>
                        <a:rPr lang="hr-HR" sz="600">
                          <a:effectLst/>
                        </a:rPr>
                        <a:t>Opis postupka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600">
                          <a:effectLst/>
                        </a:rPr>
                        <a:t>Datum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/>
                </a:tc>
                <a:extLst>
                  <a:ext uri="{0D108BD9-81ED-4DB2-BD59-A6C34878D82A}">
                    <a16:rowId xmlns:a16="http://schemas.microsoft.com/office/drawing/2014/main" val="887059580"/>
                  </a:ext>
                </a:extLst>
              </a:tr>
              <a:tr h="252480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Registracija za kandidate izvan redovitog sustava obrazovanja RH 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</a:rPr>
                        <a:t>17. 8. do 24. 8. 2026.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extLst>
                  <a:ext uri="{0D108BD9-81ED-4DB2-BD59-A6C34878D82A}">
                    <a16:rowId xmlns:a16="http://schemas.microsoft.com/office/drawing/2014/main" val="919158929"/>
                  </a:ext>
                </a:extLst>
              </a:tr>
              <a:tr h="378720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Dostava osobnih dokumenata, svjedodžbi i ostale dokumentacije za kandidate izvan redovitog sustava obrazovanja RH CARNET-u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</a:rPr>
                        <a:t>17. 8. do 24. 8. 2026.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extLst>
                  <a:ext uri="{0D108BD9-81ED-4DB2-BD59-A6C34878D82A}">
                    <a16:rowId xmlns:a16="http://schemas.microsoft.com/office/drawing/2014/main" val="237426175"/>
                  </a:ext>
                </a:extLst>
              </a:tr>
              <a:tr h="252480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Prijava u sustav i prijava obrazovnih programa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</a:rPr>
                        <a:t>24. 8. do 28. 8. 2026.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extLst>
                  <a:ext uri="{0D108BD9-81ED-4DB2-BD59-A6C34878D82A}">
                    <a16:rowId xmlns:a16="http://schemas.microsoft.com/office/drawing/2014/main" val="807505932"/>
                  </a:ext>
                </a:extLst>
              </a:tr>
              <a:tr h="252480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Prijava obrazovnih programa koji zahtijevaju dodatne provjere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</a:rPr>
                        <a:t>24. 8. do 26. 8. 2026.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extLst>
                  <a:ext uri="{0D108BD9-81ED-4DB2-BD59-A6C34878D82A}">
                    <a16:rowId xmlns:a16="http://schemas.microsoft.com/office/drawing/2014/main" val="427723724"/>
                  </a:ext>
                </a:extLst>
              </a:tr>
              <a:tr h="757440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Dostava dokumentacije: </a:t>
                      </a: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100">
                          <a:effectLst/>
                        </a:rPr>
                        <a:t>Stručnog mišljenja HZZ-a za programe koji to zahtijevaju </a:t>
                      </a: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100">
                          <a:effectLst/>
                        </a:rPr>
                        <a:t>Dokumenata kojima se ostvaruju dodatna prava za upis (dostavljaju se putem </a:t>
                      </a:r>
                      <a:r>
                        <a:rPr lang="hr-HR" sz="1100" u="sng">
                          <a:effectLst/>
                          <a:hlinkClick r:id="rId3"/>
                        </a:rPr>
                        <a:t>srednje.e-upisi.hr</a:t>
                      </a:r>
                      <a:r>
                        <a:rPr lang="hr-HR" sz="1100">
                          <a:effectLst/>
                        </a:rPr>
                        <a:t>)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Symbol" panose="05050102010706020507" pitchFamily="18" charset="2"/>
                      </a:endParaRPr>
                    </a:p>
                  </a:txBody>
                  <a:tcPr marL="2466" marR="2466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</a:rPr>
                        <a:t>24. 8. do 27. 8. 2026.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extLst>
                  <a:ext uri="{0D108BD9-81ED-4DB2-BD59-A6C34878D82A}">
                    <a16:rowId xmlns:a16="http://schemas.microsoft.com/office/drawing/2014/main" val="2864664375"/>
                  </a:ext>
                </a:extLst>
              </a:tr>
              <a:tr h="252480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Provođenje dodatnih ispita i provjera te unos rezultata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</a:rPr>
                        <a:t>27. 8. 2026. 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extLst>
                  <a:ext uri="{0D108BD9-81ED-4DB2-BD59-A6C34878D82A}">
                    <a16:rowId xmlns:a16="http://schemas.microsoft.com/office/drawing/2014/main" val="1994921023"/>
                  </a:ext>
                </a:extLst>
              </a:tr>
              <a:tr h="252480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Brisanje kandidata koji nisu zadovoljili preduvjete s lista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</a:rPr>
                        <a:t>28. 8. 2026. 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extLst>
                  <a:ext uri="{0D108BD9-81ED-4DB2-BD59-A6C34878D82A}">
                    <a16:rowId xmlns:a16="http://schemas.microsoft.com/office/drawing/2014/main" val="1224992114"/>
                  </a:ext>
                </a:extLst>
              </a:tr>
              <a:tr h="172450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Unos prigovora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</a:rPr>
                        <a:t>28. 8. 2026. 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extLst>
                  <a:ext uri="{0D108BD9-81ED-4DB2-BD59-A6C34878D82A}">
                    <a16:rowId xmlns:a16="http://schemas.microsoft.com/office/drawing/2014/main" val="1795649503"/>
                  </a:ext>
                </a:extLst>
              </a:tr>
              <a:tr h="172450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Objava konačnih ljestvica poretka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</a:rPr>
                        <a:t>31. 8. 2026. 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extLst>
                  <a:ext uri="{0D108BD9-81ED-4DB2-BD59-A6C34878D82A}">
                    <a16:rowId xmlns:a16="http://schemas.microsoft.com/office/drawing/2014/main" val="3049740217"/>
                  </a:ext>
                </a:extLst>
              </a:tr>
              <a:tr h="2524801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Dostava dokumenata koji su uvjet za upis u određeni program obrazovanja srednje škole: </a:t>
                      </a:r>
                    </a:p>
                    <a:p>
                      <a:pPr marL="342900" lvl="0" indent="-342900">
                        <a:tabLst>
                          <a:tab pos="457200" algn="l"/>
                        </a:tabLst>
                      </a:pPr>
                      <a:r>
                        <a:rPr lang="hr-HR" sz="1100">
                          <a:effectLst/>
                        </a:rPr>
                        <a:t>Upisnica (</a:t>
                      </a:r>
                      <a:r>
                        <a:rPr lang="hr-HR" sz="1100" u="sng">
                          <a:effectLst/>
                        </a:rPr>
                        <a:t>obvezno za sve učenike</a:t>
                      </a:r>
                      <a:r>
                        <a:rPr lang="hr-HR" sz="1100">
                          <a:effectLst/>
                        </a:rPr>
                        <a:t>) – dostavlja se elektroničkim putem </a:t>
                      </a:r>
                      <a:r>
                        <a:rPr lang="hr-HR" sz="1100" u="sng">
                          <a:effectLst/>
                          <a:hlinkClick r:id="rId3"/>
                        </a:rPr>
                        <a:t>srednje.e-upisi.hr</a:t>
                      </a:r>
                      <a:r>
                        <a:rPr lang="hr-HR" sz="1100" u="sng">
                          <a:effectLst/>
                        </a:rPr>
                        <a:t> </a:t>
                      </a:r>
                      <a:r>
                        <a:rPr lang="hr-HR" sz="1100">
                          <a:effectLst/>
                        </a:rPr>
                        <a:t>ili dolaskom u školu na propisani datum </a:t>
                      </a:r>
                    </a:p>
                    <a:p>
                      <a:pPr marL="342900" lvl="0" indent="-342900"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hr-HR" sz="1100">
                          <a:effectLst/>
                        </a:rPr>
                        <a:t>Potvrda liječnika školske medicine - dostavlja se putem elektroničke pošte na mail adresu srednje škole ili dolaskom u školu na propisani datum i </a:t>
                      </a:r>
                    </a:p>
                    <a:p>
                      <a:pPr marL="342900" lvl="0" indent="-342900"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r>
                        <a:rPr lang="hr-HR" sz="1100">
                          <a:effectLst/>
                        </a:rPr>
                        <a:t>Potvrda obiteljskog liječnika ili liječnička svjedodžba medicine rada - dostavlja se putem elektroničke pošte na mail adresu srednje škole ili dolaskom u školu na propisani datum. </a:t>
                      </a:r>
                    </a:p>
                    <a:p>
                      <a:r>
                        <a:rPr lang="hr-HR" sz="1100">
                          <a:effectLst/>
                        </a:rPr>
                        <a:t>Točan datum zaprimanja dokumenata dolaskom u školu objavljuje se na mrežnim stranicama i oglasnim pločama škola.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>
                          <a:effectLst/>
                        </a:rPr>
                        <a:t>31. 8. do 2.9.2026. 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extLst>
                  <a:ext uri="{0D108BD9-81ED-4DB2-BD59-A6C34878D82A}">
                    <a16:rowId xmlns:a16="http://schemas.microsoft.com/office/drawing/2014/main" val="1109943866"/>
                  </a:ext>
                </a:extLst>
              </a:tr>
              <a:tr h="160944"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Objava slobodnih upisnih mjesta nakon jesenskog upisnog roka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600" dirty="0">
                          <a:effectLst/>
                        </a:rPr>
                        <a:t>3. 9. 2026. </a:t>
                      </a:r>
                      <a:endParaRPr lang="hr-HR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0" marB="0" anchor="ctr"/>
                </a:tc>
                <a:extLst>
                  <a:ext uri="{0D108BD9-81ED-4DB2-BD59-A6C34878D82A}">
                    <a16:rowId xmlns:a16="http://schemas.microsoft.com/office/drawing/2014/main" val="8088802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8"/>
          <p:cNvSpPr txBox="1">
            <a:spLocks noGrp="1"/>
          </p:cNvSpPr>
          <p:nvPr>
            <p:ph type="title"/>
          </p:nvPr>
        </p:nvSpPr>
        <p:spPr>
          <a:xfrm>
            <a:off x="801278" y="895546"/>
            <a:ext cx="10680569" cy="267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100" b="1" i="0" u="none" strike="noStrike" cap="none">
                <a:latin typeface="Garamond"/>
                <a:ea typeface="Garamond"/>
                <a:cs typeface="Garamond"/>
                <a:sym typeface="Garamond"/>
              </a:rPr>
              <a:t>U drugome odnosno jesenskom upisnom roku moguće je prijaviti samo obrazovne programe za koje upisna kvota u ljetnom roku nije popunjena.</a:t>
            </a:r>
            <a:endParaRPr/>
          </a:p>
        </p:txBody>
      </p:sp>
      <p:sp>
        <p:nvSpPr>
          <p:cNvPr id="837" name="Google Shape;837;p4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US" sz="800"/>
              <a:t>42</a:t>
            </a:fld>
            <a:endParaRPr sz="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1D0AC3-E293-CB8B-F202-8AF69F04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333" y="1752606"/>
            <a:ext cx="2811423" cy="2800540"/>
          </a:xfrm>
        </p:spPr>
        <p:txBody>
          <a:bodyPr>
            <a:normAutofit fontScale="90000"/>
          </a:bodyPr>
          <a:lstStyle/>
          <a:p>
            <a:r>
              <a:rPr lang="hr-HR" dirty="0"/>
              <a:t>UPISI UČENIKA S TEŠKOĆAMA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4CB231-BBE9-BE2B-5798-260201905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C542A28-5BAA-E42B-8FF5-0D63857B90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C3BA7923-FAB4-4330-9271-AA5F2D7F4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802586"/>
              </p:ext>
            </p:extLst>
          </p:nvPr>
        </p:nvGraphicFramePr>
        <p:xfrm>
          <a:off x="961054" y="556725"/>
          <a:ext cx="6513245" cy="5920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7016">
                  <a:extLst>
                    <a:ext uri="{9D8B030D-6E8A-4147-A177-3AD203B41FA5}">
                      <a16:colId xmlns:a16="http://schemas.microsoft.com/office/drawing/2014/main" val="1769984778"/>
                    </a:ext>
                  </a:extLst>
                </a:gridCol>
                <a:gridCol w="2056229">
                  <a:extLst>
                    <a:ext uri="{9D8B030D-6E8A-4147-A177-3AD203B41FA5}">
                      <a16:colId xmlns:a16="http://schemas.microsoft.com/office/drawing/2014/main" val="3370281488"/>
                    </a:ext>
                  </a:extLst>
                </a:gridCol>
              </a:tblGrid>
              <a:tr h="173777"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Opis postupka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Datum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/>
                </a:tc>
                <a:extLst>
                  <a:ext uri="{0D108BD9-81ED-4DB2-BD59-A6C34878D82A}">
                    <a16:rowId xmlns:a16="http://schemas.microsoft.com/office/drawing/2014/main" val="985108505"/>
                  </a:ext>
                </a:extLst>
              </a:tr>
              <a:tr h="834125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Kandidati s teškoćama u razvoju prijavljuju se u županijske upravne odjele za obrazovanje, odnosno Gradskom uredu za obrazovanje, sport i mlade Grada Zagreba te iskazuju svoj odabir s liste prioriteta redom kako bi željeli upisati obrazovne programe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</a:rPr>
                        <a:t>1.6. do 12. 6. 2026.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extLst>
                  <a:ext uri="{0D108BD9-81ED-4DB2-BD59-A6C34878D82A}">
                    <a16:rowId xmlns:a16="http://schemas.microsoft.com/office/drawing/2014/main" val="2937473584"/>
                  </a:ext>
                </a:extLst>
              </a:tr>
              <a:tr h="417062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Registracija kandidata s teškoćama u razvoju izvan redovitog sustava obrazovanja RH putem </a:t>
                      </a:r>
                      <a:r>
                        <a:rPr lang="hr-HR" sz="1100" u="sng">
                          <a:effectLst/>
                          <a:hlinkClick r:id="rId2"/>
                        </a:rPr>
                        <a:t>srednje.e-upisi.hr</a:t>
                      </a: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</a:rPr>
                        <a:t>1.6.  do 12. 6. 2026.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extLst>
                  <a:ext uri="{0D108BD9-81ED-4DB2-BD59-A6C34878D82A}">
                    <a16:rowId xmlns:a16="http://schemas.microsoft.com/office/drawing/2014/main" val="436501018"/>
                  </a:ext>
                </a:extLst>
              </a:tr>
              <a:tr h="417062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Dostava osobnih dokumenata i svjedodžbi za kandidate s teškoćama u razvoju izvan redovitog sustava obrazovanja RH CARNET-u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</a:rPr>
                        <a:t>1.6.  do 12. 6. 2026.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extLst>
                  <a:ext uri="{0D108BD9-81ED-4DB2-BD59-A6C34878D82A}">
                    <a16:rowId xmlns:a16="http://schemas.microsoft.com/office/drawing/2014/main" val="1119688344"/>
                  </a:ext>
                </a:extLst>
              </a:tr>
              <a:tr h="417062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Upisna povjerenstva županijskih upravnih odjela i Gradskog ureda za obrazovanje, sport i mlade Grada Zagreba unose navedene odabire u sustav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</a:rPr>
                        <a:t>1.6.  do 15. 6. 2026.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extLst>
                  <a:ext uri="{0D108BD9-81ED-4DB2-BD59-A6C34878D82A}">
                    <a16:rowId xmlns:a16="http://schemas.microsoft.com/office/drawing/2014/main" val="3188974718"/>
                  </a:ext>
                </a:extLst>
              </a:tr>
              <a:tr h="417062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Dostava dokumenata kojima se ostvaruju dodatna prava za upis (dostavljaju se putem </a:t>
                      </a:r>
                      <a:r>
                        <a:rPr lang="hr-HR" sz="1100" u="sng">
                          <a:effectLst/>
                          <a:hlinkClick r:id="rId2"/>
                        </a:rPr>
                        <a:t>srednje.e-upisi.hr</a:t>
                      </a:r>
                      <a:r>
                        <a:rPr lang="hr-HR" sz="1100">
                          <a:effectLst/>
                        </a:rPr>
                        <a:t>)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</a:rPr>
                        <a:t>1.6.  do 12. 6. 2026.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extLst>
                  <a:ext uri="{0D108BD9-81ED-4DB2-BD59-A6C34878D82A}">
                    <a16:rowId xmlns:a16="http://schemas.microsoft.com/office/drawing/2014/main" val="4066187108"/>
                  </a:ext>
                </a:extLst>
              </a:tr>
              <a:tr h="278043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Provođenje dodatnih provjera za kandidate s teškoćama u razvoju i unos rezultata u sustav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</a:rPr>
                        <a:t>15. 6. do 17. 6. 2026.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extLst>
                  <a:ext uri="{0D108BD9-81ED-4DB2-BD59-A6C34878D82A}">
                    <a16:rowId xmlns:a16="http://schemas.microsoft.com/office/drawing/2014/main" val="2022658092"/>
                  </a:ext>
                </a:extLst>
              </a:tr>
              <a:tr h="278043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Mogućnost promjene prioriteta na ljestvicama poretka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</a:rPr>
                        <a:t>17. do  22. 6. 2026.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extLst>
                  <a:ext uri="{0D108BD9-81ED-4DB2-BD59-A6C34878D82A}">
                    <a16:rowId xmlns:a16="http://schemas.microsoft.com/office/drawing/2014/main" val="3311254450"/>
                  </a:ext>
                </a:extLst>
              </a:tr>
              <a:tr h="173777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Objava konačnih ljestvica poretka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>
                          <a:effectLst/>
                        </a:rPr>
                        <a:t>23. 6. 2026. 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extLst>
                  <a:ext uri="{0D108BD9-81ED-4DB2-BD59-A6C34878D82A}">
                    <a16:rowId xmlns:a16="http://schemas.microsoft.com/office/drawing/2014/main" val="737594498"/>
                  </a:ext>
                </a:extLst>
              </a:tr>
              <a:tr h="1034475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Smanjenje upisnih kvota razrednih odjela pojedinih obrazovnih programa sukladno Državnom pedagoškom standardu srednjoškolskog sustava odgoja i obrazovanja (Narodne novine, broj 63/08 i 90/10; u daljnjem tekstu: Državnom pedagoškom standardu) zbog upisanih učenika s teškoćama u razvoju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>
                          <a:effectLst/>
                        </a:rPr>
                        <a:t>24. 6. 2026. 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extLst>
                  <a:ext uri="{0D108BD9-81ED-4DB2-BD59-A6C34878D82A}">
                    <a16:rowId xmlns:a16="http://schemas.microsoft.com/office/drawing/2014/main" val="2518375189"/>
                  </a:ext>
                </a:extLst>
              </a:tr>
              <a:tr h="1251187"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Dostava dokumenata koji su uvjet za upis u određeni program obrazovanja srednje škole: </a:t>
                      </a:r>
                    </a:p>
                    <a:p>
                      <a:pPr marL="342900" lvl="0" indent="-342900">
                        <a:tabLst>
                          <a:tab pos="457200" algn="l"/>
                        </a:tabLst>
                      </a:pPr>
                      <a:r>
                        <a:rPr lang="hr-HR" sz="1100">
                          <a:effectLst/>
                        </a:rPr>
                        <a:t>Upisnica (</a:t>
                      </a:r>
                      <a:r>
                        <a:rPr lang="hr-HR" sz="1100" u="sng">
                          <a:effectLst/>
                        </a:rPr>
                        <a:t>obvezno za sve učenike</a:t>
                      </a:r>
                      <a:r>
                        <a:rPr lang="hr-HR" sz="1100">
                          <a:effectLst/>
                        </a:rPr>
                        <a:t>) – dostavlja se elektroničkim putem </a:t>
                      </a:r>
                      <a:r>
                        <a:rPr lang="hr-HR" sz="1100" u="sng">
                          <a:effectLst/>
                          <a:hlinkClick r:id="rId2"/>
                        </a:rPr>
                        <a:t>srednje.e-upisi.hr</a:t>
                      </a:r>
                      <a:r>
                        <a:rPr lang="hr-HR" sz="1100" u="sng">
                          <a:effectLst/>
                        </a:rPr>
                        <a:t> </a:t>
                      </a:r>
                      <a:r>
                        <a:rPr lang="hr-HR" sz="1100">
                          <a:effectLst/>
                        </a:rPr>
                        <a:t>ili dolaskom u školu na propisani datum </a:t>
                      </a:r>
                    </a:p>
                    <a:p>
                      <a:r>
                        <a:rPr lang="hr-HR" sz="1100">
                          <a:effectLst/>
                        </a:rPr>
                        <a:t>Točan datum zaprimanja dokumenata dolaskom u školu objavljuje se na mrežnim stranicama i oglasnim pločama škola.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>
                          <a:effectLst/>
                        </a:rPr>
                        <a:t>7.7. do 9.7.2026. 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9" marR="2389" marT="0" marB="0" anchor="ctr"/>
                </a:tc>
                <a:extLst>
                  <a:ext uri="{0D108BD9-81ED-4DB2-BD59-A6C34878D82A}">
                    <a16:rowId xmlns:a16="http://schemas.microsoft.com/office/drawing/2014/main" val="2927100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04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D17358-848D-C6E4-5D01-766FC969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054" y="2077684"/>
            <a:ext cx="7215301" cy="115136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E56DF3B-5CCF-FE34-369F-24FDC9EF2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4766AF8-E07B-E68C-7C14-BBE80A675C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99890C7-C6AD-E4EC-204D-CDF8C1FD2591}"/>
              </a:ext>
            </a:extLst>
          </p:cNvPr>
          <p:cNvSpPr txBox="1"/>
          <p:nvPr/>
        </p:nvSpPr>
        <p:spPr>
          <a:xfrm>
            <a:off x="1583703" y="810705"/>
            <a:ext cx="826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accent3">
                    <a:lumMod val="75000"/>
                  </a:schemeClr>
                </a:solidFill>
              </a:rPr>
              <a:t>UPISI U UČENIČKE DOMOVE (u trenutku pisanja ove prezentacije još je bilo e-Savjetovanje, zbog datuma pratite službeni dokument koji će biti postavljen na stranice škole)</a:t>
            </a:r>
          </a:p>
        </p:txBody>
      </p:sp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C710DAED-198B-451A-AA14-C14F71528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005808"/>
              </p:ext>
            </p:extLst>
          </p:nvPr>
        </p:nvGraphicFramePr>
        <p:xfrm>
          <a:off x="1296955" y="1418252"/>
          <a:ext cx="8312399" cy="4550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2710">
                  <a:extLst>
                    <a:ext uri="{9D8B030D-6E8A-4147-A177-3AD203B41FA5}">
                      <a16:colId xmlns:a16="http://schemas.microsoft.com/office/drawing/2014/main" val="2786761526"/>
                    </a:ext>
                  </a:extLst>
                </a:gridCol>
                <a:gridCol w="1309689">
                  <a:extLst>
                    <a:ext uri="{9D8B030D-6E8A-4147-A177-3AD203B41FA5}">
                      <a16:colId xmlns:a16="http://schemas.microsoft.com/office/drawing/2014/main" val="4230167829"/>
                    </a:ext>
                  </a:extLst>
                </a:gridCol>
              </a:tblGrid>
              <a:tr h="209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Opis postupka</a:t>
                      </a:r>
                      <a:endParaRPr lang="hr-H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0" marR="37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2026.</a:t>
                      </a:r>
                      <a:endParaRPr lang="hr-H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0" marR="3760" marT="0" marB="0" anchor="ctr"/>
                </a:tc>
                <a:extLst>
                  <a:ext uri="{0D108BD9-81ED-4DB2-BD59-A6C34878D82A}">
                    <a16:rowId xmlns:a16="http://schemas.microsoft.com/office/drawing/2014/main" val="3363580488"/>
                  </a:ext>
                </a:extLst>
              </a:tr>
              <a:tr h="209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Početak prijava u sustav</a:t>
                      </a:r>
                      <a:endParaRPr lang="hr-H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0" marR="37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29.6.2026.</a:t>
                      </a:r>
                      <a:endParaRPr lang="hr-H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0" marR="3760" marT="0" marB="0" anchor="ctr"/>
                </a:tc>
                <a:extLst>
                  <a:ext uri="{0D108BD9-81ED-4DB2-BD59-A6C34878D82A}">
                    <a16:rowId xmlns:a16="http://schemas.microsoft.com/office/drawing/2014/main" val="996039972"/>
                  </a:ext>
                </a:extLst>
              </a:tr>
              <a:tr h="388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Prijava odabranih učeničkih domova</a:t>
                      </a:r>
                      <a:endParaRPr lang="hr-H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0" marR="37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7.7. – 13.7.2026.</a:t>
                      </a:r>
                      <a:endParaRPr lang="hr-H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0" marR="3760" marT="0" marB="0" anchor="ctr"/>
                </a:tc>
                <a:extLst>
                  <a:ext uri="{0D108BD9-81ED-4DB2-BD59-A6C34878D82A}">
                    <a16:rowId xmlns:a16="http://schemas.microsoft.com/office/drawing/2014/main" val="2415990804"/>
                  </a:ext>
                </a:extLst>
              </a:tr>
              <a:tr h="583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Dostava dokumentacije:</a:t>
                      </a:r>
                      <a:endParaRPr lang="hr-HR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1. Dokumenti kojima se ostvaruju dodatna prava za upis u učenički dom (dostavljaju se putem domovi.e-upisi.hr)</a:t>
                      </a:r>
                      <a:endParaRPr lang="hr-H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0" marR="37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7.7. – 10.7.2026.</a:t>
                      </a:r>
                      <a:endParaRPr lang="hr-H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0" marR="3760" marT="0" marB="0" anchor="ctr"/>
                </a:tc>
                <a:extLst>
                  <a:ext uri="{0D108BD9-81ED-4DB2-BD59-A6C34878D82A}">
                    <a16:rowId xmlns:a16="http://schemas.microsoft.com/office/drawing/2014/main" val="861673112"/>
                  </a:ext>
                </a:extLst>
              </a:tr>
              <a:tr h="209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Brisanje s lista kandidata koji nisu zadovoljili preduvjete</a:t>
                      </a:r>
                      <a:endParaRPr lang="hr-H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0" marR="37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13.7.2026.</a:t>
                      </a:r>
                      <a:endParaRPr lang="hr-H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0" marR="3760" marT="0" marB="0" anchor="ctr"/>
                </a:tc>
                <a:extLst>
                  <a:ext uri="{0D108BD9-81ED-4DB2-BD59-A6C34878D82A}">
                    <a16:rowId xmlns:a16="http://schemas.microsoft.com/office/drawing/2014/main" val="325909236"/>
                  </a:ext>
                </a:extLst>
              </a:tr>
              <a:tr h="209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Unos prigovora</a:t>
                      </a:r>
                      <a:endParaRPr lang="hr-H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0" marR="37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13.7.2026.</a:t>
                      </a:r>
                      <a:endParaRPr lang="hr-H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0" marR="3760" marT="0" marB="0" anchor="ctr"/>
                </a:tc>
                <a:extLst>
                  <a:ext uri="{0D108BD9-81ED-4DB2-BD59-A6C34878D82A}">
                    <a16:rowId xmlns:a16="http://schemas.microsoft.com/office/drawing/2014/main" val="3313047499"/>
                  </a:ext>
                </a:extLst>
              </a:tr>
              <a:tr h="209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Objava konačnih ljestvica poretka</a:t>
                      </a:r>
                      <a:endParaRPr lang="hr-H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0" marR="37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14.7.2026.</a:t>
                      </a:r>
                      <a:endParaRPr lang="hr-H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0" marR="3760" marT="0" marB="0" anchor="ctr"/>
                </a:tc>
                <a:extLst>
                  <a:ext uri="{0D108BD9-81ED-4DB2-BD59-A6C34878D82A}">
                    <a16:rowId xmlns:a16="http://schemas.microsoft.com/office/drawing/2014/main" val="2162403778"/>
                  </a:ext>
                </a:extLst>
              </a:tr>
              <a:tr h="2139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Dostava dokumenata koji su uvjet za upis u učenički dom.</a:t>
                      </a:r>
                      <a:endParaRPr lang="hr-HR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Može se obaviti elektronskim putem domovi.e-upisi.hr ili dolaskom u učenički dom na propisani datum.</a:t>
                      </a:r>
                      <a:endParaRPr lang="hr-HR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Točan datum zaprimanja dokumenata uživo za svaki učenički dom stoji na mrežnim stranicama i oglasnim pločama učeničkog doma.</a:t>
                      </a:r>
                      <a:endParaRPr lang="hr-HR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1. Upisnica (obvezno za sve učenike)</a:t>
                      </a:r>
                      <a:endParaRPr lang="hr-HR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2. Potvrda obiteljskog liječnika o nepostojanju kontraindikacija za smještaj u učenički dom (obvezno za sve učenike)</a:t>
                      </a:r>
                      <a:endParaRPr lang="hr-HR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3. Potpisan ugovor do datuma koji je učenički dom odredio u natječaju za prijam učenika u učenički dom (obvezno za sve učenike).</a:t>
                      </a:r>
                      <a:endParaRPr lang="hr-H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0" marR="37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14.7. – 16.7.2026.</a:t>
                      </a:r>
                      <a:endParaRPr lang="hr-H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0" marR="3760" marT="0" marB="0" anchor="ctr"/>
                </a:tc>
                <a:extLst>
                  <a:ext uri="{0D108BD9-81ED-4DB2-BD59-A6C34878D82A}">
                    <a16:rowId xmlns:a16="http://schemas.microsoft.com/office/drawing/2014/main" val="578750553"/>
                  </a:ext>
                </a:extLst>
              </a:tr>
              <a:tr h="388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Objava službenog broja slobodnih upisnih mjesta za jesenski upisni rok</a:t>
                      </a:r>
                      <a:endParaRPr lang="hr-H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0" marR="37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22.7.2026.</a:t>
                      </a:r>
                      <a:endParaRPr lang="hr-H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0" marR="3760" marT="0" marB="0" anchor="ctr"/>
                </a:tc>
                <a:extLst>
                  <a:ext uri="{0D108BD9-81ED-4DB2-BD59-A6C34878D82A}">
                    <a16:rowId xmlns:a16="http://schemas.microsoft.com/office/drawing/2014/main" val="2871200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479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8"/>
          <p:cNvSpPr txBox="1">
            <a:spLocks noGrp="1"/>
          </p:cNvSpPr>
          <p:nvPr>
            <p:ph type="body" idx="1"/>
          </p:nvPr>
        </p:nvSpPr>
        <p:spPr>
          <a:xfrm>
            <a:off x="1206630" y="499622"/>
            <a:ext cx="10624009" cy="635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305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endParaRPr sz="47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ctr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4700"/>
              <a:buNone/>
            </a:pPr>
            <a:r>
              <a:rPr lang="en-US" sz="47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IZNIMNO VAŽNO :</a:t>
            </a:r>
            <a:endParaRPr/>
          </a:p>
          <a:p>
            <a:pPr marL="273050" lvl="0" indent="-273050" algn="just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4700"/>
              <a:buNone/>
            </a:pPr>
            <a:endParaRPr sz="47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30480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US" sz="2700" b="1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pratiti redovito </a:t>
            </a:r>
            <a:r>
              <a:rPr lang="en-US" sz="2700" b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sve obavijesti na linku  </a:t>
            </a:r>
            <a:r>
              <a:rPr lang="en-US" sz="2700" b="1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srednje.e-upisi.hr</a:t>
            </a:r>
            <a:endParaRPr sz="27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30480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US" sz="2700" b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pratiti web stranicu škole u koju se učenik želi upisati</a:t>
            </a:r>
            <a:endParaRPr sz="2900"/>
          </a:p>
          <a:p>
            <a:pPr marL="273050" lvl="0" indent="-30480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US" sz="2700" b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pridržavati se zadanih rokova. </a:t>
            </a:r>
            <a:endParaRPr sz="2900"/>
          </a:p>
          <a:p>
            <a:pPr marL="273050" lvl="0" indent="-13335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1" i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                       </a:t>
            </a:r>
            <a:endParaRPr/>
          </a:p>
        </p:txBody>
      </p:sp>
      <p:pic>
        <p:nvPicPr>
          <p:cNvPr id="859" name="Google Shape;859;p58" descr="C:\Users\E\AppData\Local\Microsoft\Windows\Temporary Internet Files\Content.IE5\CC6DGRCI\atencion1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487" y="4941887"/>
            <a:ext cx="20828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9"/>
          <p:cNvSpPr txBox="1">
            <a:spLocks noGrp="1"/>
          </p:cNvSpPr>
          <p:nvPr>
            <p:ph type="title"/>
          </p:nvPr>
        </p:nvSpPr>
        <p:spPr>
          <a:xfrm>
            <a:off x="235670" y="982132"/>
            <a:ext cx="11434714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br>
              <a:rPr lang="en-US" sz="2900" b="1"/>
            </a:br>
            <a:br>
              <a:rPr lang="en-US" sz="2900" b="1"/>
            </a:br>
            <a:r>
              <a:rPr lang="en-US" sz="3600" b="1">
                <a:solidFill>
                  <a:srgbClr val="1D538B"/>
                </a:solidFill>
              </a:rPr>
              <a:t>Preporuke roditeljima za jednostavniji upis u srednju školu </a:t>
            </a:r>
            <a:br>
              <a:rPr lang="en-US" sz="2000" b="1">
                <a:solidFill>
                  <a:srgbClr val="1D538B"/>
                </a:solidFill>
              </a:rPr>
            </a:br>
            <a:br>
              <a:rPr lang="en-US" sz="2000" b="1">
                <a:solidFill>
                  <a:srgbClr val="1D538B"/>
                </a:solidFill>
              </a:rPr>
            </a:b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29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865" name="Google Shape;865;p59"/>
          <p:cNvSpPr txBox="1">
            <a:spLocks noGrp="1"/>
          </p:cNvSpPr>
          <p:nvPr>
            <p:ph type="body" idx="1"/>
          </p:nvPr>
        </p:nvSpPr>
        <p:spPr>
          <a:xfrm>
            <a:off x="782425" y="1706253"/>
            <a:ext cx="10114172" cy="416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br>
              <a:rPr lang="en-US" sz="2800" b="1" i="0" u="none" strike="noStrike" cap="none" dirty="0">
                <a:solidFill>
                  <a:srgbClr val="1D538B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800" b="1" i="0" u="none" strike="noStrike" cap="none" dirty="0">
              <a:solidFill>
                <a:srgbClr val="1D538B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Dobro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proučiti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rokove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obveze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uz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upise</a:t>
            </a:r>
            <a:b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b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vrijeme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dostaviti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upisnu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dokumentaciju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srednju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školu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59"/>
          <p:cNvSpPr txBox="1"/>
          <p:nvPr/>
        </p:nvSpPr>
        <p:spPr>
          <a:xfrm>
            <a:off x="8077200" y="6392862"/>
            <a:ext cx="19050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46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63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endParaRPr/>
          </a:p>
        </p:txBody>
      </p:sp>
      <p:sp>
        <p:nvSpPr>
          <p:cNvPr id="872" name="Google Shape;872;p63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chemeClr val="dk1"/>
                </a:solidFill>
              </a:rPr>
              <a:t>Brošura   „Kamo nakon osnovne škole?”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b="1">
              <a:solidFill>
                <a:srgbClr val="00B0F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https://www.hzz.hr/content/publikacije-skole/2019/Kamo_nakon_osnovne_skole-2019-SREDISNJA.pdf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u="sng">
              <a:solidFill>
                <a:schemeClr val="hlink"/>
              </a:solidFill>
              <a:hlinkClick r:id="rId3"/>
            </a:endParaRPr>
          </a:p>
        </p:txBody>
      </p:sp>
      <p:pic>
        <p:nvPicPr>
          <p:cNvPr id="873" name="Google Shape;873;p63" descr="kamo.png">
            <a:hlinkClick r:id="rId4"/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21620" b="21620"/>
          <a:stretch/>
        </p:blipFill>
        <p:spPr>
          <a:xfrm>
            <a:off x="2092751" y="1319752"/>
            <a:ext cx="8084577" cy="553824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874" name="Google Shape;874;p63"/>
          <p:cNvSpPr/>
          <p:nvPr/>
        </p:nvSpPr>
        <p:spPr>
          <a:xfrm rot="-720000">
            <a:off x="264244" y="177249"/>
            <a:ext cx="1906587" cy="19177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upoznajte sebe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63"/>
          <p:cNvSpPr/>
          <p:nvPr/>
        </p:nvSpPr>
        <p:spPr>
          <a:xfrm rot="1260000">
            <a:off x="10362035" y="4078287"/>
            <a:ext cx="1800225" cy="1800225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popis škola i programa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63"/>
          <p:cNvSpPr/>
          <p:nvPr/>
        </p:nvSpPr>
        <p:spPr>
          <a:xfrm rot="-720000">
            <a:off x="36765" y="4563677"/>
            <a:ext cx="2117725" cy="2097087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najtraženija zanimanja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63"/>
          <p:cNvSpPr/>
          <p:nvPr/>
        </p:nvSpPr>
        <p:spPr>
          <a:xfrm>
            <a:off x="5299379" y="0"/>
            <a:ext cx="1800225" cy="1800225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stipendije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63"/>
          <p:cNvSpPr/>
          <p:nvPr/>
        </p:nvSpPr>
        <p:spPr>
          <a:xfrm rot="420000">
            <a:off x="10371579" y="277862"/>
            <a:ext cx="1800225" cy="1800225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nastavni planovi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64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</p:txBody>
      </p:sp>
      <p:sp>
        <p:nvSpPr>
          <p:cNvPr id="885" name="Google Shape;885;p64"/>
          <p:cNvSpPr txBox="1">
            <a:spLocks noGrp="1"/>
          </p:cNvSpPr>
          <p:nvPr>
            <p:ph type="body" idx="2"/>
          </p:nvPr>
        </p:nvSpPr>
        <p:spPr>
          <a:xfrm>
            <a:off x="301648" y="982125"/>
            <a:ext cx="4787400" cy="44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ctr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</a:pPr>
            <a:r>
              <a:rPr lang="en-US" sz="40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Centar za informiranje i savjetovanje o karijeri</a:t>
            </a:r>
            <a:endParaRPr sz="4000"/>
          </a:p>
          <a:p>
            <a:pPr marL="457200" lvl="0" indent="-228600" algn="ctr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</a:pPr>
            <a:endParaRPr sz="4000"/>
          </a:p>
        </p:txBody>
      </p:sp>
      <p:pic>
        <p:nvPicPr>
          <p:cNvPr id="886" name="Google Shape;886;p6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4314" r="19510"/>
          <a:stretch/>
        </p:blipFill>
        <p:spPr>
          <a:xfrm>
            <a:off x="5418675" y="837850"/>
            <a:ext cx="6350400" cy="512580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6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3894" r="33895"/>
          <a:stretch/>
        </p:blipFill>
        <p:spPr>
          <a:xfrm>
            <a:off x="4477800" y="292725"/>
            <a:ext cx="7714200" cy="602010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892" name="Google Shape;892;p65"/>
          <p:cNvSpPr txBox="1">
            <a:spLocks noGrp="1"/>
          </p:cNvSpPr>
          <p:nvPr>
            <p:ph type="body" idx="1"/>
          </p:nvPr>
        </p:nvSpPr>
        <p:spPr>
          <a:xfrm>
            <a:off x="707011" y="3123457"/>
            <a:ext cx="358218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STIPENDIJE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dodjeljuju gradovi i MZO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"/>
          <p:cNvSpPr txBox="1">
            <a:spLocks noGrp="1"/>
          </p:cNvSpPr>
          <p:nvPr>
            <p:ph type="title"/>
          </p:nvPr>
        </p:nvSpPr>
        <p:spPr>
          <a:xfrm>
            <a:off x="1295400" y="704100"/>
            <a:ext cx="96012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36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PRIJAVA U SUSTAV  ZA UČENIKE </a:t>
            </a:r>
            <a:r>
              <a:rPr lang="en-US" sz="440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/>
          </a:p>
        </p:txBody>
      </p:sp>
      <p:sp>
        <p:nvSpPr>
          <p:cNvPr id="227" name="Google Shape;227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644874"/>
            <a:ext cx="900112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"/>
          <p:cNvSpPr txBox="1">
            <a:spLocks noGrp="1"/>
          </p:cNvSpPr>
          <p:nvPr>
            <p:ph type="title"/>
          </p:nvPr>
        </p:nvSpPr>
        <p:spPr>
          <a:xfrm>
            <a:off x="1405575" y="4081100"/>
            <a:ext cx="96012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35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PRIJAVA U SUSTAV  ZA RODITELJ</a:t>
            </a:r>
            <a:r>
              <a:rPr lang="en-US" sz="3500">
                <a:solidFill>
                  <a:srgbClr val="9900FF"/>
                </a:solidFill>
                <a:latin typeface="Candara"/>
                <a:ea typeface="Candara"/>
                <a:cs typeface="Candara"/>
                <a:sym typeface="Candara"/>
              </a:rPr>
              <a:t>E</a:t>
            </a:r>
            <a:r>
              <a:rPr lang="en-US">
                <a:solidFill>
                  <a:srgbClr val="9900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>
                <a:solidFill>
                  <a:srgbClr val="9900FF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en-US"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/>
          </a:p>
        </p:txBody>
      </p:sp>
      <p:pic>
        <p:nvPicPr>
          <p:cNvPr id="230" name="Google Shape;23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438" y="4897688"/>
            <a:ext cx="900112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2f8d0da032_0_0"/>
          <p:cNvSpPr txBox="1">
            <a:spLocks noGrp="1"/>
          </p:cNvSpPr>
          <p:nvPr>
            <p:ph type="title"/>
          </p:nvPr>
        </p:nvSpPr>
        <p:spPr>
          <a:xfrm>
            <a:off x="1295400" y="982125"/>
            <a:ext cx="103416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ZAKLJUČIVANJE OCJENA ZA 8.R </a:t>
            </a:r>
            <a:r>
              <a:rPr lang="en-US" sz="4800" dirty="0">
                <a:solidFill>
                  <a:srgbClr val="FF0000"/>
                </a:solidFill>
              </a:rPr>
              <a:t>- DO </a:t>
            </a:r>
            <a:r>
              <a:rPr lang="hr-HR" sz="4800" dirty="0">
                <a:solidFill>
                  <a:srgbClr val="FF0000"/>
                </a:solidFill>
              </a:rPr>
              <a:t>12.</a:t>
            </a:r>
            <a:r>
              <a:rPr lang="en-US" sz="4800" dirty="0">
                <a:solidFill>
                  <a:srgbClr val="FF0000"/>
                </a:solidFill>
              </a:rPr>
              <a:t> 6. </a:t>
            </a:r>
            <a:endParaRPr sz="4800" dirty="0">
              <a:solidFill>
                <a:srgbClr val="FF0000"/>
              </a:solidFill>
            </a:endParaRPr>
          </a:p>
        </p:txBody>
      </p:sp>
      <p:sp>
        <p:nvSpPr>
          <p:cNvPr id="976" name="Google Shape;976;g12f8d0da032_0_0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400" cy="331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/>
              <a:t>Potrebno je ocjene </a:t>
            </a:r>
            <a:endParaRPr sz="34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FF"/>
                </a:solidFill>
              </a:rPr>
              <a:t>zaključiti </a:t>
            </a:r>
            <a:endParaRPr sz="34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/>
              <a:t>i</a:t>
            </a:r>
            <a:endParaRPr sz="34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CC3399"/>
                </a:solidFill>
              </a:rPr>
              <a:t>zaključati  </a:t>
            </a:r>
            <a:endParaRPr sz="3400">
              <a:solidFill>
                <a:srgbClr val="CC3399"/>
              </a:solidFill>
            </a:endParaRPr>
          </a:p>
        </p:txBody>
      </p:sp>
      <p:sp>
        <p:nvSpPr>
          <p:cNvPr id="977" name="Google Shape;977;g12f8d0da032_0_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g12f8d0da032_0_0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400" cy="331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3100" b="1" dirty="0">
              <a:solidFill>
                <a:srgbClr val="CC3399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100" b="1" dirty="0" err="1">
                <a:solidFill>
                  <a:srgbClr val="00B050"/>
                </a:solidFill>
              </a:rPr>
              <a:t>Ako</a:t>
            </a:r>
            <a:r>
              <a:rPr lang="en-US" sz="3100" b="1" dirty="0">
                <a:solidFill>
                  <a:srgbClr val="00B050"/>
                </a:solidFill>
              </a:rPr>
              <a:t> se </a:t>
            </a:r>
            <a:r>
              <a:rPr lang="en-US" sz="3100" b="1" dirty="0" err="1">
                <a:solidFill>
                  <a:srgbClr val="00B050"/>
                </a:solidFill>
              </a:rPr>
              <a:t>učenik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uputi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na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dopunski</a:t>
            </a:r>
            <a:r>
              <a:rPr lang="en-US" sz="3100" b="1" dirty="0">
                <a:solidFill>
                  <a:srgbClr val="00B050"/>
                </a:solidFill>
              </a:rPr>
              <a:t> rad - </a:t>
            </a:r>
            <a:r>
              <a:rPr lang="en-US" sz="3100" b="1" dirty="0" err="1">
                <a:solidFill>
                  <a:srgbClr val="00B050"/>
                </a:solidFill>
              </a:rPr>
              <a:t>može</a:t>
            </a:r>
            <a:r>
              <a:rPr lang="en-US" sz="3100" b="1" dirty="0">
                <a:solidFill>
                  <a:srgbClr val="00B050"/>
                </a:solidFill>
              </a:rPr>
              <a:t> se </a:t>
            </a:r>
            <a:r>
              <a:rPr lang="en-US" sz="3100" b="1" dirty="0" err="1">
                <a:solidFill>
                  <a:srgbClr val="00B050"/>
                </a:solidFill>
              </a:rPr>
              <a:t>upisati</a:t>
            </a:r>
            <a:r>
              <a:rPr lang="en-US" sz="3100" b="1" dirty="0">
                <a:solidFill>
                  <a:srgbClr val="00B050"/>
                </a:solidFill>
              </a:rPr>
              <a:t> u </a:t>
            </a:r>
            <a:r>
              <a:rPr lang="en-US" sz="3100" b="1" dirty="0" err="1">
                <a:solidFill>
                  <a:srgbClr val="00B050"/>
                </a:solidFill>
              </a:rPr>
              <a:t>ljetnom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roku</a:t>
            </a:r>
            <a:r>
              <a:rPr lang="hr-HR" sz="3100" b="1" dirty="0">
                <a:solidFill>
                  <a:srgbClr val="00B050"/>
                </a:solidFill>
              </a:rPr>
              <a:t> ako mu se ocjene zaključe dok </a:t>
            </a:r>
            <a:r>
              <a:rPr lang="hr-HR" sz="3100" b="1">
                <a:solidFill>
                  <a:srgbClr val="00B050"/>
                </a:solidFill>
              </a:rPr>
              <a:t>traje rok.</a:t>
            </a:r>
            <a:r>
              <a:rPr lang="en-US" sz="3100" b="1">
                <a:solidFill>
                  <a:srgbClr val="CC3399"/>
                </a:solidFill>
              </a:rPr>
              <a:t> </a:t>
            </a:r>
            <a:endParaRPr sz="31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12f8a360fa3_4_3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1666"/>
              <a:buFont typeface="Candara"/>
              <a:buNone/>
            </a:pPr>
            <a:r>
              <a:rPr lang="en-US" sz="4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NA KRAJU …   </a:t>
            </a:r>
            <a:r>
              <a:rPr lang="en-US" sz="4800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VAŠA PITANJA  ….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12f8a360fa3_4_35"/>
          <p:cNvSpPr txBox="1">
            <a:spLocks noGrp="1"/>
          </p:cNvSpPr>
          <p:nvPr>
            <p:ph type="body" idx="1"/>
          </p:nvPr>
        </p:nvSpPr>
        <p:spPr>
          <a:xfrm>
            <a:off x="25908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571"/>
              <a:buFont typeface="Arial"/>
              <a:buNone/>
            </a:pPr>
            <a:r>
              <a:rPr lang="en-US" sz="3800" b="1" dirty="0" err="1">
                <a:solidFill>
                  <a:srgbClr val="7CCCAB"/>
                </a:solidFill>
                <a:latin typeface="Overlock"/>
                <a:ea typeface="Overlock"/>
                <a:cs typeface="Overlock"/>
                <a:sym typeface="Overlock"/>
              </a:rPr>
              <a:t>možete</a:t>
            </a:r>
            <a:r>
              <a:rPr lang="en-US" sz="3800" b="1" dirty="0">
                <a:solidFill>
                  <a:srgbClr val="7CCCAB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800" b="1" dirty="0" err="1">
                <a:solidFill>
                  <a:srgbClr val="7CCCAB"/>
                </a:solidFill>
                <a:latin typeface="Overlock"/>
                <a:ea typeface="Overlock"/>
                <a:cs typeface="Overlock"/>
                <a:sym typeface="Overlock"/>
              </a:rPr>
              <a:t>slati</a:t>
            </a:r>
            <a:r>
              <a:rPr lang="en-US" sz="3800" b="1" dirty="0">
                <a:solidFill>
                  <a:srgbClr val="7CCCAB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800" b="1" dirty="0" err="1">
                <a:solidFill>
                  <a:srgbClr val="7CCCAB"/>
                </a:solidFill>
                <a:latin typeface="Overlock"/>
                <a:ea typeface="Overlock"/>
                <a:cs typeface="Overlock"/>
                <a:sym typeface="Overlock"/>
              </a:rPr>
              <a:t>na</a:t>
            </a:r>
            <a:r>
              <a:rPr lang="en-US" sz="3800" b="1" dirty="0">
                <a:solidFill>
                  <a:srgbClr val="7CCCAB"/>
                </a:solidFill>
                <a:latin typeface="Overlock"/>
                <a:ea typeface="Overlock"/>
                <a:cs typeface="Overlock"/>
                <a:sym typeface="Overlock"/>
              </a:rPr>
              <a:t> e mail :</a:t>
            </a:r>
            <a:endParaRPr sz="3800" b="1" dirty="0">
              <a:solidFill>
                <a:srgbClr val="7CCCAB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571"/>
              <a:buFont typeface="Arial"/>
              <a:buNone/>
            </a:pPr>
            <a:endParaRPr sz="3800" dirty="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571"/>
              <a:buFont typeface="Arial"/>
              <a:buNone/>
            </a:pPr>
            <a:r>
              <a:rPr lang="en-US" sz="38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vaših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razrednika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…</a:t>
            </a:r>
            <a:endParaRPr sz="3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None/>
            </a:pPr>
            <a:endParaRPr sz="36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5143"/>
              <a:buFont typeface="Arial"/>
              <a:buNone/>
            </a:pPr>
            <a:r>
              <a:rPr lang="en-US" sz="3600" dirty="0" err="1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pedagoginje</a:t>
            </a:r>
            <a:r>
              <a:rPr lang="en-US" sz="3600" dirty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hr-HR" sz="360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petra.relja1@skole.hr</a:t>
            </a:r>
            <a:endParaRPr sz="3600">
              <a:solidFill>
                <a:srgbClr val="CC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6" name="Google Shape;986;g12f8a360fa3_4_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7" name="Google Shape;987;g12f8a360fa3_4_35" descr="C:\Users\nlovric\Desktop\pitanje.jpg"/>
          <p:cNvPicPr preferRelativeResize="0"/>
          <p:nvPr/>
        </p:nvPicPr>
        <p:blipFill rotWithShape="1">
          <a:blip r:embed="rId3">
            <a:alphaModFix/>
          </a:blip>
          <a:srcRect l="10855" r="13808"/>
          <a:stretch/>
        </p:blipFill>
        <p:spPr>
          <a:xfrm>
            <a:off x="773725" y="2455975"/>
            <a:ext cx="2114550" cy="331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127000" dir="48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aramond"/>
              <a:buNone/>
            </a:pPr>
            <a:r>
              <a:rPr lang="en-US" dirty="0"/>
              <a:t>PRIJAVA U SUSTAV – od </a:t>
            </a:r>
            <a:r>
              <a:rPr lang="hr-HR" dirty="0"/>
              <a:t>01</a:t>
            </a:r>
            <a:r>
              <a:rPr lang="en-US" dirty="0"/>
              <a:t>. </a:t>
            </a:r>
            <a:r>
              <a:rPr lang="hr-HR" dirty="0"/>
              <a:t>lipnja</a:t>
            </a:r>
            <a:r>
              <a:rPr lang="en-US" dirty="0"/>
              <a:t> 202</a:t>
            </a:r>
            <a:r>
              <a:rPr lang="hr-HR" dirty="0"/>
              <a:t>6</a:t>
            </a:r>
            <a:r>
              <a:rPr lang="en-US" dirty="0"/>
              <a:t>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iza</a:t>
            </a:r>
            <a:r>
              <a:rPr lang="en-US" dirty="0"/>
              <a:t> 12:00 sati. </a:t>
            </a:r>
            <a:endParaRPr dirty="0"/>
          </a:p>
        </p:txBody>
      </p:sp>
      <p:cxnSp>
        <p:nvCxnSpPr>
          <p:cNvPr id="239" name="Google Shape;239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0" name="Google Shape;240;p5"/>
          <p:cNvGrpSpPr/>
          <p:nvPr/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>
          <p:nvSpPr>
            <p:cNvPr id="241" name="Google Shape;241;p5"/>
            <p:cNvSpPr/>
            <p:nvPr/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242" name="Google Shape;242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5"/>
            <p:cNvSpPr/>
            <p:nvPr/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244" name="Google Shape;244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5"/>
          <p:cNvSpPr txBox="1"/>
          <p:nvPr/>
        </p:nvSpPr>
        <p:spPr>
          <a:xfrm>
            <a:off x="5514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5"/>
          <p:cNvGrpSpPr/>
          <p:nvPr/>
        </p:nvGrpSpPr>
        <p:grpSpPr>
          <a:xfrm>
            <a:off x="915350" y="2573993"/>
            <a:ext cx="10415730" cy="3707707"/>
            <a:chOff x="279188" y="0"/>
            <a:chExt cx="10415730" cy="3707707"/>
          </a:xfrm>
        </p:grpSpPr>
        <p:sp>
          <p:nvSpPr>
            <p:cNvPr id="247" name="Google Shape;247;p5"/>
            <p:cNvSpPr/>
            <p:nvPr/>
          </p:nvSpPr>
          <p:spPr>
            <a:xfrm>
              <a:off x="279188" y="270606"/>
              <a:ext cx="5055600" cy="3437100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99997" sy="99997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1"/>
                <a:t>Nakon ulaska u sustav, učenici moraju pregledati svoje podatke </a:t>
              </a:r>
              <a:endParaRPr sz="20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000" b="1">
                  <a:solidFill>
                    <a:schemeClr val="dk1"/>
                  </a:solidFill>
                </a:rPr>
                <a:t>na kartici "Moji podaci" </a:t>
              </a:r>
              <a:endParaRPr sz="2000" b="1">
                <a:solidFill>
                  <a:schemeClr val="dk1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1"/>
                <a:t> </a:t>
              </a:r>
              <a:endParaRPr sz="20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000" b="1">
                  <a:solidFill>
                    <a:schemeClr val="accent3"/>
                  </a:solidFill>
                </a:rPr>
                <a:t>(adresa, ime roditelja, ocjene iz prijašnjih razreda i sl.)</a:t>
              </a:r>
              <a:endParaRPr sz="2000" b="1">
                <a:solidFill>
                  <a:schemeClr val="accent3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1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1"/>
                <a:t>          eventualne nepravilnosti </a:t>
              </a:r>
              <a:endParaRPr sz="2000" b="1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1"/>
                <a:t>prijaviti svom razredniku.</a:t>
              </a:r>
              <a:endParaRPr sz="2000" b="1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472518" y="0"/>
              <a:ext cx="2222400" cy="3523500"/>
            </a:xfrm>
            <a:prstGeom prst="rect">
              <a:avLst/>
            </a:prstGeom>
            <a:blipFill rotWithShape="1">
              <a:blip r:embed="rId6">
                <a:alphaModFix/>
              </a:blip>
              <a:tile tx="0" ty="0" sx="99997" sy="99997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"/>
            <p:cNvSpPr txBox="1"/>
            <p:nvPr/>
          </p:nvSpPr>
          <p:spPr>
            <a:xfrm>
              <a:off x="8472518" y="0"/>
              <a:ext cx="2222400" cy="35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0" name="Google Shape;250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56950" y="2421475"/>
            <a:ext cx="5167775" cy="3860225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0E0F9E-AA49-499F-A652-3D9B4967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BF02A33-9AC6-48C7-8604-1C4C51AF7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Natječaj za upis učenika objavljuje se najkasnije do </a:t>
            </a:r>
            <a:r>
              <a:rPr lang="hr-HR" sz="3600" b="1" dirty="0"/>
              <a:t>19. lipnja 2026. </a:t>
            </a:r>
            <a:r>
              <a:rPr lang="hr-HR" sz="3600" dirty="0"/>
              <a:t>godine na mrežnim stranicama srednje škole i osnivača. 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86D660C-348D-46D1-AF9B-8E45986350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8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d25715cb3_0_6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accent2"/>
                </a:solidFill>
              </a:rPr>
              <a:t>KOD ODABIRA PROGRAMA</a:t>
            </a:r>
            <a:endParaRPr sz="3600"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accent2"/>
                </a:solidFill>
              </a:rPr>
              <a:t> obavezno se bira </a:t>
            </a:r>
            <a:endParaRPr sz="3600"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accent2"/>
              </a:solidFill>
            </a:endParaRPr>
          </a:p>
        </p:txBody>
      </p:sp>
      <p:sp>
        <p:nvSpPr>
          <p:cNvPr id="257" name="Google Shape;257;g12d25715cb3_0_61"/>
          <p:cNvSpPr txBox="1">
            <a:spLocks noGrp="1"/>
          </p:cNvSpPr>
          <p:nvPr>
            <p:ph type="body" idx="1"/>
          </p:nvPr>
        </p:nvSpPr>
        <p:spPr>
          <a:xfrm>
            <a:off x="1028000" y="2556925"/>
            <a:ext cx="52527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 </a:t>
            </a:r>
            <a:r>
              <a:rPr lang="en-US" b="1">
                <a:solidFill>
                  <a:schemeClr val="accent4"/>
                </a:solidFill>
              </a:rPr>
              <a:t>STRANI JEZIK i IZBORNI PREDMET </a:t>
            </a:r>
            <a:endParaRPr b="1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(inače nije moguće dodavanje na listu i spremanje promjena)</a:t>
            </a:r>
            <a:endParaRPr/>
          </a:p>
        </p:txBody>
      </p:sp>
      <p:sp>
        <p:nvSpPr>
          <p:cNvPr id="258" name="Google Shape;258;g12d25715cb3_0_6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g12d25715cb3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1050" y="2391525"/>
            <a:ext cx="5818626" cy="37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9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9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ndara"/>
              <a:buNone/>
            </a:pPr>
            <a:br>
              <a:rPr lang="en-US" sz="3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PRIJAVA PROGRAMA</a:t>
            </a:r>
            <a:br>
              <a:rPr lang="en-US" sz="3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3400">
              <a:solidFill>
                <a:srgbClr val="262626"/>
              </a:solidFill>
            </a:endParaRPr>
          </a:p>
        </p:txBody>
      </p:sp>
      <p:sp>
        <p:nvSpPr>
          <p:cNvPr id="268" name="Google Shape;268;p9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" name="Google Shape;269;p9"/>
          <p:cNvGrpSpPr/>
          <p:nvPr/>
        </p:nvGrpSpPr>
        <p:grpSpPr>
          <a:xfrm>
            <a:off x="4795500" y="294796"/>
            <a:ext cx="7396509" cy="6082266"/>
            <a:chOff x="0" y="91612"/>
            <a:chExt cx="7396509" cy="5481000"/>
          </a:xfrm>
        </p:grpSpPr>
        <p:sp>
          <p:nvSpPr>
            <p:cNvPr id="270" name="Google Shape;270;p9"/>
            <p:cNvSpPr/>
            <p:nvPr/>
          </p:nvSpPr>
          <p:spPr>
            <a:xfrm>
              <a:off x="0" y="9161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 txBox="1"/>
            <p:nvPr/>
          </p:nvSpPr>
          <p:spPr>
            <a:xfrm>
              <a:off x="64254" y="15586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Početak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prijava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obrazovnih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programa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hr-HR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 6. 202</a:t>
              </a:r>
              <a:r>
                <a:rPr lang="hr-HR" sz="2500" b="1" dirty="0">
                  <a:solidFill>
                    <a:schemeClr val="lt1"/>
                  </a:solidFill>
                </a:rPr>
                <a:t>6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0" y="147986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 txBox="1"/>
            <p:nvPr/>
          </p:nvSpPr>
          <p:spPr>
            <a:xfrm>
              <a:off x="64254" y="154411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LISTU  PRIORITETA je važno pažljivo sastaviti – na vrh je potrebno staviti program koji učenik najviše želi upisati i zatim redom ostale programe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0" y="286811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 txBox="1"/>
            <p:nvPr/>
          </p:nvSpPr>
          <p:spPr>
            <a:xfrm>
              <a:off x="64254" y="293236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ista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prioriteta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može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se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mijenjati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zaključno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 </a:t>
              </a:r>
              <a:r>
                <a:rPr lang="hr-HR" sz="2300" b="1" u="sng" dirty="0">
                  <a:solidFill>
                    <a:schemeClr val="lt1"/>
                  </a:solidFill>
                </a:rPr>
                <a:t>03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.07.202</a:t>
              </a:r>
              <a:r>
                <a:rPr lang="hr-HR" sz="2300" b="1" u="sng" dirty="0">
                  <a:solidFill>
                    <a:schemeClr val="lt1"/>
                  </a:solidFill>
                </a:rPr>
                <a:t>6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nakon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toga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nisu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više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moguće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promjene</a:t>
              </a:r>
              <a:endParaRPr sz="2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0" y="425636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 txBox="1"/>
            <p:nvPr/>
          </p:nvSpPr>
          <p:spPr>
            <a:xfrm>
              <a:off x="64254" y="432061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Važno je da odabir bude realan, tj. da učenik zadovoljava preduvjete za upis i da se nalazi unutar upisne kvote 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rganski">
  <a:themeElements>
    <a:clrScheme name="Organski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Valni oblik">
  <a:themeElements>
    <a:clrScheme name="Valni oblik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008c52c-ca2d-4f2d-8d20-c608dd3d17e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971812CE37D49BACF042FB099BFD9" ma:contentTypeVersion="15" ma:contentTypeDescription="Create a new document." ma:contentTypeScope="" ma:versionID="d7141b2a77a7e1679b5dbde4a44e7094">
  <xsd:schema xmlns:xsd="http://www.w3.org/2001/XMLSchema" xmlns:xs="http://www.w3.org/2001/XMLSchema" xmlns:p="http://schemas.microsoft.com/office/2006/metadata/properties" xmlns:ns3="c008c52c-ca2d-4f2d-8d20-c608dd3d17ec" targetNamespace="http://schemas.microsoft.com/office/2006/metadata/properties" ma:root="true" ma:fieldsID="fccb6358d5ed2bc1fd1d63a03bd62a86" ns3:_="">
    <xsd:import namespace="c008c52c-ca2d-4f2d-8d20-c608dd3d17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8c52c-ca2d-4f2d-8d20-c608dd3d17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524593-6EF0-4B2C-82A6-E0B874A023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0AC515-7C0C-44DA-8383-106ECC47EC9E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c008c52c-ca2d-4f2d-8d20-c608dd3d17ec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E7E7F92-9CA5-4889-A3CB-DC55BEFB71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08c52c-ca2d-4f2d-8d20-c608dd3d17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2563</Words>
  <Application>Microsoft Office PowerPoint</Application>
  <PresentationFormat>Široki zaslon</PresentationFormat>
  <Paragraphs>393</Paragraphs>
  <Slides>51</Slides>
  <Notes>48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51</vt:i4>
      </vt:variant>
    </vt:vector>
  </HeadingPairs>
  <TitlesOfParts>
    <vt:vector size="62" baseType="lpstr">
      <vt:lpstr>Calibri</vt:lpstr>
      <vt:lpstr>Noto Sans Symbols</vt:lpstr>
      <vt:lpstr>Garamond</vt:lpstr>
      <vt:lpstr>Overlock</vt:lpstr>
      <vt:lpstr>Verdana</vt:lpstr>
      <vt:lpstr>Symbol</vt:lpstr>
      <vt:lpstr>Candara</vt:lpstr>
      <vt:lpstr>Arial</vt:lpstr>
      <vt:lpstr>Times New Roman</vt:lpstr>
      <vt:lpstr>Organski</vt:lpstr>
      <vt:lpstr>3_Valni oblik</vt:lpstr>
      <vt:lpstr>UPIS UČENIKA U SREDNJE ŠKOLE    za šk. god. 2026.-2027.  </vt:lpstr>
      <vt:lpstr>ZAKONODAVNI OKVIR</vt:lpstr>
      <vt:lpstr>    UPIS SE ODVIJA PUTEM MREŽNE STRANICE   Nacionalnog informacijskog sustava prijava i upisa u srednje škole   - NISpuSŠ    </vt:lpstr>
      <vt:lpstr>https://srednje.e-upisi.hr</vt:lpstr>
      <vt:lpstr>PRIJAVA U SUSTAV  ZA UČENIKE     </vt:lpstr>
      <vt:lpstr>PRIJAVA U SUSTAV – od 01. lipnja 2026. godine iza 12:00 sati. </vt:lpstr>
      <vt:lpstr>PowerPoint prezentacija</vt:lpstr>
      <vt:lpstr>KOD ODABIRA PROGRAMA  obavezno se bira  </vt:lpstr>
      <vt:lpstr> PRIJAVA PROGRAMA </vt:lpstr>
      <vt:lpstr>   ELEMENTI I KRITERIJI ZA IZBOR KANDIDATA ZA UPIS U SŠ   </vt:lpstr>
      <vt:lpstr>Zajednički elementi upisa  </vt:lpstr>
      <vt:lpstr>OPĆEM USPJEH SE DODAJU  </vt:lpstr>
      <vt:lpstr>Za  GIMNAZIJE i strukovne  4 godišnje škole  DODAJU SE JOŠ:   </vt:lpstr>
      <vt:lpstr>3 PREDMETA ZNAČAJNA ZA UPIS</vt:lpstr>
      <vt:lpstr>IZ OVIH PREDMETA ŠKOLA MOŽE  provoditi provjere posebnih znanja </vt:lpstr>
      <vt:lpstr>Provođenje dodatnih ispita ( prijemni ispiti ) (Prijava programa koji zahtjevaju dodatne provjere odvoja se od 24. do 26.6. 2026)</vt:lpstr>
      <vt:lpstr>Što ako dva ili više kandidata na zadnjem mjestu ljestvice poretka imaju isti ukupan broj bodova? </vt:lpstr>
      <vt:lpstr>PowerPoint prezentacija</vt:lpstr>
      <vt:lpstr>OBRT I  TROGODIŠNJE STRUKOVNE</vt:lpstr>
      <vt:lpstr>Ugovor o naukovanju</vt:lpstr>
      <vt:lpstr>ODABIR PRVOG STRANOG JEZIKA</vt:lpstr>
      <vt:lpstr>PowerPoint prezentacija</vt:lpstr>
      <vt:lpstr>PowerPoint prezentacija</vt:lpstr>
      <vt:lpstr>  DODATNI ELEMENTI VREDNOVANJA:</vt:lpstr>
      <vt:lpstr>KOJI PROGRAMI TRAŽE DODATNE PROVJERE ?</vt:lpstr>
      <vt:lpstr>  </vt:lpstr>
      <vt:lpstr>Vrednovanje uspjeha radi upisa u programe glazbene i plesne  umjetnosti  </vt:lpstr>
      <vt:lpstr>Na  prijamnom ispitu moguće je steći najviše 170 bodova, a minimalni prag na prijamnome ispitu je 70 bodova. </vt:lpstr>
      <vt:lpstr> NATJECANJA IZ ZNANJA - vrednovanje</vt:lpstr>
      <vt:lpstr>Vrednuju se rezultati kandidata postignutih na  državnim natjecanjima iz znanja iz Kataloga natjecanja i smotri učenika i učenica osnovnih i srednjih škola </vt:lpstr>
      <vt:lpstr>ZBRAJAJU LI SE BODOVI S VIŠE NATJECANJA </vt:lpstr>
      <vt:lpstr>POSEBNI ELEMENTI VREDNOVANJA</vt:lpstr>
      <vt:lpstr>Koji su to otežani uvjeti ?</vt:lpstr>
      <vt:lpstr>VREDNOVANJE KANDIDATA PRIPADNIKA ROMSKE NACIONALNE MANJINE I KANDIDATA BEZ RODITELJSKE SKRBI</vt:lpstr>
      <vt:lpstr>PRIKUPLJANJE DOKUMENTACIJE  </vt:lpstr>
      <vt:lpstr>Ako učenik zatraži automatsku provjeru</vt:lpstr>
      <vt:lpstr>ZDRAVSTVENA SPOSOBNOST KANDIDATA</vt:lpstr>
      <vt:lpstr>ROKOVI</vt:lpstr>
      <vt:lpstr>PowerPoint prezentacija</vt:lpstr>
      <vt:lpstr>UPISNICE  i ostali dokumenti   7.7.-9.7.2026.  </vt:lpstr>
      <vt:lpstr>PowerPoint prezentacija</vt:lpstr>
      <vt:lpstr>U drugome odnosno jesenskom upisnom roku moguće je prijaviti samo obrazovne programe za koje upisna kvota u ljetnom roku nije popunjena.</vt:lpstr>
      <vt:lpstr>UPISI UČENIKA S TEŠKOĆAMA</vt:lpstr>
      <vt:lpstr>PowerPoint prezentacija</vt:lpstr>
      <vt:lpstr>PowerPoint prezentacija</vt:lpstr>
      <vt:lpstr>  Preporuke roditeljima za jednostavniji upis u srednju školu      </vt:lpstr>
      <vt:lpstr>PowerPoint prezentacija</vt:lpstr>
      <vt:lpstr>PowerPoint prezentacija</vt:lpstr>
      <vt:lpstr>PowerPoint prezentacija</vt:lpstr>
      <vt:lpstr>ZAKLJUČIVANJE OCJENA ZA 8.R - DO 12. 6. </vt:lpstr>
      <vt:lpstr>NA KRAJU …   VAŠA PITANJA  ….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 UČENIKA U SREDNJE ŠKOLE    za šk. god. 2022.-2023.</dc:title>
  <dc:creator>hopuhac</dc:creator>
  <cp:lastModifiedBy>Petra Relja</cp:lastModifiedBy>
  <cp:revision>13</cp:revision>
  <dcterms:created xsi:type="dcterms:W3CDTF">2008-10-07T08:14:54Z</dcterms:created>
  <dcterms:modified xsi:type="dcterms:W3CDTF">2026-05-24T11:58:04Z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  <property fmtid="{D5CDD505-2E9C-101B-9397-08002B2CF9AE}" pid="3" name="ContentTypeId">
    <vt:lpwstr>0x0101000E0971812CE37D49BACF042FB099BFD9</vt:lpwstr>
  </property>
</Properties>
</file>