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6" r:id="rId5"/>
  </p:sldMasterIdLst>
  <p:notesMasterIdLst>
    <p:notesMasterId r:id="rId56"/>
  </p:notesMasterIdLst>
  <p:sldIdLst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9" r:id="rId33"/>
    <p:sldId id="290" r:id="rId34"/>
    <p:sldId id="291" r:id="rId35"/>
    <p:sldId id="292" r:id="rId36"/>
    <p:sldId id="293" r:id="rId37"/>
    <p:sldId id="295" r:id="rId38"/>
    <p:sldId id="296" r:id="rId39"/>
    <p:sldId id="297" r:id="rId40"/>
    <p:sldId id="300" r:id="rId41"/>
    <p:sldId id="307" r:id="rId42"/>
    <p:sldId id="308" r:id="rId43"/>
    <p:sldId id="310" r:id="rId44"/>
    <p:sldId id="311" r:id="rId45"/>
    <p:sldId id="312" r:id="rId46"/>
    <p:sldId id="331" r:id="rId47"/>
    <p:sldId id="332" r:id="rId48"/>
    <p:sldId id="315" r:id="rId49"/>
    <p:sldId id="316" r:id="rId50"/>
    <p:sldId id="317" r:id="rId51"/>
    <p:sldId id="318" r:id="rId52"/>
    <p:sldId id="319" r:id="rId53"/>
    <p:sldId id="329" r:id="rId54"/>
    <p:sldId id="330" r:id="rId55"/>
  </p:sldIdLst>
  <p:sldSz cx="12192000" cy="6858000"/>
  <p:notesSz cx="6797675" cy="9925050"/>
  <p:embeddedFontLs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Candara" panose="020E0502030303020204" pitchFamily="34" charset="0"/>
      <p:regular r:id="rId61"/>
      <p:bold r:id="rId62"/>
      <p:italic r:id="rId63"/>
      <p:boldItalic r:id="rId64"/>
    </p:embeddedFont>
    <p:embeddedFont>
      <p:font typeface="Garamond" panose="02020404030301010803" pitchFamily="18" charset="0"/>
      <p:regular r:id="rId65"/>
      <p:bold r:id="rId66"/>
      <p:italic r:id="rId67"/>
      <p:boldItalic r:id="rId68"/>
    </p:embeddedFont>
    <p:embeddedFont>
      <p:font typeface="Overlock" panose="020B0604020202020204" charset="0"/>
      <p:regular r:id="rId69"/>
      <p:bold r:id="rId70"/>
      <p:italic r:id="rId71"/>
      <p:boldItalic r:id="rId72"/>
    </p:embeddedFont>
    <p:embeddedFont>
      <p:font typeface="Verdana" panose="020B0604030504040204" pitchFamily="34" charset="0"/>
      <p:regular r:id="rId73"/>
      <p:bold r:id="rId74"/>
      <p:italic r:id="rId75"/>
      <p:boldItalic r:id="rId7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0" roundtripDataSignature="AMtx7mi6TzCCrWVri+Fc4Ds59/kIXB/7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font" Target="fonts/font2.fntdata"/><Relationship Id="rId74" Type="http://schemas.openxmlformats.org/officeDocument/2006/relationships/font" Target="fonts/font18.fntdata"/><Relationship Id="rId10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font" Target="fonts/font5.fntdata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8.fntdata"/><Relationship Id="rId69" Type="http://schemas.openxmlformats.org/officeDocument/2006/relationships/font" Target="fonts/font13.fntdata"/><Relationship Id="rId100" Type="http://customschemas.google.com/relationships/presentationmetadata" Target="metadata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font" Target="fonts/font16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103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font" Target="fonts/font6.fntdata"/><Relationship Id="rId70" Type="http://schemas.openxmlformats.org/officeDocument/2006/relationships/font" Target="fonts/font14.fntdata"/><Relationship Id="rId75" Type="http://schemas.openxmlformats.org/officeDocument/2006/relationships/font" Target="fonts/font19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font" Target="fonts/font1.fntdata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font" Target="fonts/font17.fntdata"/><Relationship Id="rId10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font" Target="fonts/font20.fntdata"/><Relationship Id="rId104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font" Target="fonts/font15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7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6575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8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8" name="Google Shape;3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2d25715cb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2d25715cb3_0_9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g12d25715cb3_0_92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15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8" name="Google Shape;38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6" name="Google Shape;40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4" name="Google Shape;184;p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6:notes"/>
          <p:cNvSpPr txBox="1"/>
          <p:nvPr/>
        </p:nvSpPr>
        <p:spPr>
          <a:xfrm>
            <a:off x="3849687" y="9426575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8" name="Google Shape;4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defdc34c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36" name="Google Shape;436;gdefdc34c7a_0_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7" name="Google Shape;437;gdefdc34c7a_0_0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21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2" name="Google Shape;45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8" name="Google Shape;45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6" name="Google Shape;47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7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0" name="Google Shape;500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12dea701df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12dea701df1_0_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g12dea701df1_0_3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26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7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2" name="Google Shape;522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7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8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2" name="Google Shape;59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2" name="Google Shape;60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8" name="Google Shape;61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8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3" name="Google Shape;653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12d25715cb3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12d25715cb3_0_7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g12d25715cb3_0_77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34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2d25715cb3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12d25715cb3_0_8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g12d25715cb3_0_84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35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0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5" name="Google Shape;715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0" name="Google Shape;80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4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7" name="Google Shape;80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5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1" name="Google Shape;821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2d25715cb3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2d25715cb3_0_4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12d25715cb3_0_47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0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4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4" name="Google Shape;83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5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6" name="Google Shape;856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5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2" name="Google Shape;86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6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9" name="Google Shape;869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1" name="Google Shape;881;p6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S: stavila bih umjesto informatička podrška : e-alati</a:t>
            </a:r>
            <a:endParaRPr/>
          </a:p>
        </p:txBody>
      </p:sp>
      <p:sp>
        <p:nvSpPr>
          <p:cNvPr id="882" name="Google Shape;882;p64:notes"/>
          <p:cNvSpPr txBox="1"/>
          <p:nvPr/>
        </p:nvSpPr>
        <p:spPr>
          <a:xfrm>
            <a:off x="3849687" y="9426575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6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9" name="Google Shape;889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12f8d0da0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12f8d0da032_0_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g12f8d0da032_0_0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49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12f8a360fa3_4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12f8a360fa3_4_3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g12f8a360fa3_4_35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50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2d25715cb3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2d25715cb3_0_6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12d25715cb3_0_61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8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8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6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6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 s opisom">
  <p:cSld name="Citat s opisom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7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97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97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9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9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9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97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97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" name="Google Shape;112;p97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tica s nazivom">
  <p:cSld name="Kartica s nazivom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8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98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9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9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9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tica s nazivom citata">
  <p:cSld name="Kartica s nazivom citata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9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99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99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9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9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9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99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99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8" name="Google Shape;128;p99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ili False">
  <p:cSld name="True ili Fals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0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00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100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10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0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0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6" name="Google Shape;136;p100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01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10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0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0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p101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2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02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4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10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0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0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" name="Google Shape;150;p102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4"/>
          <p:cNvSpPr txBox="1">
            <a:spLocks noGrp="1"/>
          </p:cNvSpPr>
          <p:nvPr>
            <p:ph type="dt" idx="10"/>
          </p:nvPr>
        </p:nvSpPr>
        <p:spPr>
          <a:xfrm>
            <a:off x="6885517" y="6249988"/>
            <a:ext cx="50482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74"/>
          <p:cNvSpPr txBox="1">
            <a:spLocks noGrp="1"/>
          </p:cNvSpPr>
          <p:nvPr>
            <p:ph type="ftr" idx="11"/>
          </p:nvPr>
        </p:nvSpPr>
        <p:spPr>
          <a:xfrm>
            <a:off x="258234" y="6249988"/>
            <a:ext cx="50482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74"/>
          <p:cNvSpPr txBox="1">
            <a:spLocks noGrp="1"/>
          </p:cNvSpPr>
          <p:nvPr>
            <p:ph type="sldNum" idx="12"/>
          </p:nvPr>
        </p:nvSpPr>
        <p:spPr>
          <a:xfrm>
            <a:off x="5321300" y="6249988"/>
            <a:ext cx="1549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8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8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7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4" name="Google Shape;44;p8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3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3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93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9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" name="Google Shape;59;p93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0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0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9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cxnSp>
        <p:nvCxnSpPr>
          <p:cNvPr id="66" name="Google Shape;66;p90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slovni slajd" type="title">
  <p:cSld name="TITL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89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69" name="Google Shape;69;p89" descr="HD-PanelTitleR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Google Shape;70;p89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1" name="Google Shape;71;p89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89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" name="Google Shape;73;p89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9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89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89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89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cxnSp>
        <p:nvCxnSpPr>
          <p:cNvPr id="78" name="Google Shape;78;p89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4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4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2" name="Google Shape;82;p94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3" name="Google Shape;83;p9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9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ska slika s opisom">
  <p:cSld name="Panoramska slika s opisom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5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95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9" name="Google Shape;99;p95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9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9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9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85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Google Shape;11;p85" descr="HD-PanelContent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85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13;p85" descr="HDRibbonContent-UniformTrim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85" descr="HDRibbonContent-UniformTrim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5;p8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85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7" name="Google Shape;17;p8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8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8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3"/>
          <p:cNvSpPr/>
          <p:nvPr/>
        </p:nvSpPr>
        <p:spPr>
          <a:xfrm>
            <a:off x="304801" y="228600"/>
            <a:ext cx="11595100" cy="1427162"/>
          </a:xfrm>
          <a:prstGeom prst="roundRect">
            <a:avLst>
              <a:gd name="adj" fmla="val 1541"/>
            </a:avLst>
          </a:prstGeom>
          <a:gradFill>
            <a:gsLst>
              <a:gs pos="0">
                <a:srgbClr val="0293E0"/>
              </a:gs>
              <a:gs pos="89999">
                <a:srgbClr val="83D3FE"/>
              </a:gs>
              <a:gs pos="100000">
                <a:srgbClr val="83D3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53" name="Google Shape;153;p73"/>
          <p:cNvGrpSpPr/>
          <p:nvPr/>
        </p:nvGrpSpPr>
        <p:grpSpPr>
          <a:xfrm>
            <a:off x="281516" y="714376"/>
            <a:ext cx="11631083" cy="1330325"/>
            <a:chOff x="-3905251" y="4294188"/>
            <a:chExt cx="13027839" cy="1892300"/>
          </a:xfrm>
        </p:grpSpPr>
        <p:sp>
          <p:nvSpPr>
            <p:cNvPr id="154" name="Google Shape;154;p73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5" name="Google Shape;155;p73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3882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6" name="Google Shape;156;p73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7" name="Google Shape;157;p73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8" name="Google Shape;158;p73"/>
            <p:cNvSpPr/>
            <p:nvPr/>
          </p:nvSpPr>
          <p:spPr>
            <a:xfrm>
              <a:off x="-3905251" y="4294188"/>
              <a:ext cx="13027839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59" name="Google Shape;159;p73"/>
          <p:cNvSpPr txBox="1">
            <a:spLocks noGrp="1"/>
          </p:cNvSpPr>
          <p:nvPr>
            <p:ph type="title"/>
          </p:nvPr>
        </p:nvSpPr>
        <p:spPr>
          <a:xfrm>
            <a:off x="609600" y="338138"/>
            <a:ext cx="109728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73"/>
          <p:cNvSpPr txBox="1">
            <a:spLocks noGrp="1"/>
          </p:cNvSpPr>
          <p:nvPr>
            <p:ph type="body" idx="1"/>
          </p:nvPr>
        </p:nvSpPr>
        <p:spPr>
          <a:xfrm>
            <a:off x="1162049" y="2674938"/>
            <a:ext cx="9878483" cy="345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*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*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*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*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*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61" name="Google Shape;161;p73"/>
          <p:cNvSpPr txBox="1">
            <a:spLocks noGrp="1"/>
          </p:cNvSpPr>
          <p:nvPr>
            <p:ph type="dt" idx="10"/>
          </p:nvPr>
        </p:nvSpPr>
        <p:spPr>
          <a:xfrm>
            <a:off x="6885517" y="6249988"/>
            <a:ext cx="50482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2" name="Google Shape;162;p73"/>
          <p:cNvSpPr txBox="1">
            <a:spLocks noGrp="1"/>
          </p:cNvSpPr>
          <p:nvPr>
            <p:ph type="ftr" idx="11"/>
          </p:nvPr>
        </p:nvSpPr>
        <p:spPr>
          <a:xfrm>
            <a:off x="258234" y="6249988"/>
            <a:ext cx="50482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3" name="Google Shape;163;p73"/>
          <p:cNvSpPr txBox="1">
            <a:spLocks noGrp="1"/>
          </p:cNvSpPr>
          <p:nvPr>
            <p:ph type="sldNum" idx="12"/>
          </p:nvPr>
        </p:nvSpPr>
        <p:spPr>
          <a:xfrm>
            <a:off x="5321300" y="6249988"/>
            <a:ext cx="1549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arodne-novine.nn.hr/clanci/sluzbeni/2015_05_49_981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pisi.hr/print.php?id=13544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akon.hr/z/317/Zakon-o-odgoju-i-obrazovanju-u-osnovnoj-i-srednjoj-%C5%A1koli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hyperlink" Target="https://narodne-novine.nn.hr/clanci/sluzbeni/2022_03_39_482.html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www.upisi.hr/docs/pravilnik_o_elementima_i_kriterijima_final.pdf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rednje.e-upisi.hr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nias.gov.hr/Content/Documents/NIAS_Korisnicka_uputa.pd(https:/nias.gov.hr/)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rednje.e-upisi.h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srednje.e-upisi.hr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zz.hr/content/publikacije-skole/2019/Kamo_nakon_osnovne_skole-2019-SREDISNJA.pdf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hyperlink" Target="https://cisok.hr/online-materijali-za-ucenike-osmih-razreda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cisok.hr/cisok-centar-zagreb-i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zagreb.hr/stipendija-grada-zagreba-za-ucenike-koji-se-obrazu/126568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"/>
          <p:cNvSpPr txBox="1">
            <a:spLocks noGrp="1"/>
          </p:cNvSpPr>
          <p:nvPr>
            <p:ph type="title"/>
          </p:nvPr>
        </p:nvSpPr>
        <p:spPr>
          <a:xfrm>
            <a:off x="6095999" y="2675107"/>
            <a:ext cx="4427537" cy="68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dara"/>
              <a:buNone/>
            </a:pPr>
            <a:r>
              <a:rPr lang="en-US" sz="3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UPIS UČENIKA U SREDNJE ŠKOLE  </a:t>
            </a:r>
            <a:br>
              <a:rPr lang="en-US" sz="3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3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hr-HR" sz="3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za šk. god. </a:t>
            </a:r>
            <a:r>
              <a:rPr lang="en-US" sz="32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202</a:t>
            </a:r>
            <a:r>
              <a:rPr lang="hr-HR" sz="32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5</a:t>
            </a:r>
            <a:r>
              <a:rPr lang="en-US" sz="3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.-</a:t>
            </a:r>
            <a:r>
              <a:rPr lang="hr-HR" sz="3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20</a:t>
            </a:r>
            <a:r>
              <a:rPr lang="en-US" sz="3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2</a:t>
            </a:r>
            <a:r>
              <a:rPr lang="hr-HR" sz="3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6</a:t>
            </a:r>
            <a:r>
              <a:rPr lang="en-US" sz="3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br>
              <a:rPr lang="en-US" sz="3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3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5400" dirty="0">
              <a:solidFill>
                <a:schemeClr val="dk1"/>
              </a:solidFill>
            </a:endParaRPr>
          </a:p>
        </p:txBody>
      </p:sp>
      <p:sp>
        <p:nvSpPr>
          <p:cNvPr id="173" name="Google Shape;173;p1"/>
          <p:cNvSpPr txBox="1">
            <a:spLocks noGrp="1"/>
          </p:cNvSpPr>
          <p:nvPr>
            <p:ph type="body" idx="2"/>
          </p:nvPr>
        </p:nvSpPr>
        <p:spPr>
          <a:xfrm>
            <a:off x="6096000" y="4357992"/>
            <a:ext cx="4572000" cy="176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sz="1600" b="1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pripremila</a:t>
            </a:r>
            <a:r>
              <a:rPr lang="en-US" sz="1600" b="1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sz="1600" b="1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hr-HR" sz="2200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Petra Relja</a:t>
            </a:r>
            <a:r>
              <a:rPr lang="en-US" sz="2200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,  </a:t>
            </a:r>
            <a:endParaRPr sz="2200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hr-HR" sz="2200" dirty="0">
                <a:solidFill>
                  <a:schemeClr val="dk2"/>
                </a:solidFill>
                <a:latin typeface="Candara"/>
                <a:sym typeface="Candara"/>
              </a:rPr>
              <a:t>Stručna suradnica pedagoginja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4320" lvl="0" indent="-13462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74" name="Google Shape;17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374" y="1612400"/>
            <a:ext cx="5463425" cy="363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3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3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3"/>
          <p:cNvSpPr txBox="1"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ndara"/>
              <a:buNone/>
            </a:pPr>
            <a:r>
              <a:rPr lang="en-US" sz="4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Zajednički elementi upisa</a:t>
            </a:r>
            <a:br>
              <a:rPr lang="en-US" sz="4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4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4100">
              <a:solidFill>
                <a:srgbClr val="262626"/>
              </a:solidFill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3" name="Google Shape;303;p13"/>
          <p:cNvGrpSpPr/>
          <p:nvPr/>
        </p:nvGrpSpPr>
        <p:grpSpPr>
          <a:xfrm>
            <a:off x="5470072" y="807036"/>
            <a:ext cx="5914209" cy="5243923"/>
            <a:chOff x="0" y="2366"/>
            <a:chExt cx="5914209" cy="5243923"/>
          </a:xfrm>
        </p:grpSpPr>
        <p:sp>
          <p:nvSpPr>
            <p:cNvPr id="304" name="Google Shape;304;p13"/>
            <p:cNvSpPr/>
            <p:nvPr/>
          </p:nvSpPr>
          <p:spPr>
            <a:xfrm>
              <a:off x="0" y="3167842"/>
              <a:ext cx="5914209" cy="2078447"/>
            </a:xfrm>
            <a:prstGeom prst="rect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 txBox="1"/>
            <p:nvPr/>
          </p:nvSpPr>
          <p:spPr>
            <a:xfrm>
              <a:off x="0" y="3167842"/>
              <a:ext cx="5914209" cy="20784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0450" tIns="220450" rIns="220450" bIns="220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en-US" sz="3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Moguće skupiti najviše 20 bodova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 rot="10800000">
              <a:off x="0" y="2366"/>
              <a:ext cx="5914209" cy="3196652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 txBox="1"/>
            <p:nvPr/>
          </p:nvSpPr>
          <p:spPr>
            <a:xfrm>
              <a:off x="0" y="2366"/>
              <a:ext cx="5914209" cy="2077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0450" tIns="220450" rIns="220450" bIns="220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prosjeci svih zaključnih ocjena svih nastavnih predmeta na </a:t>
              </a:r>
              <a:r>
                <a:rPr lang="en-US" sz="2500" b="1" i="0" u="none" strike="noStrike" cap="none">
                  <a:solidFill>
                    <a:srgbClr val="363636"/>
                  </a:solidFill>
                  <a:latin typeface="Arial"/>
                  <a:ea typeface="Arial"/>
                  <a:cs typeface="Arial"/>
                  <a:sym typeface="Arial"/>
                </a:rPr>
                <a:t>dvije decimale u posljednja četiri razreda osnovnog obrazovanja</a:t>
              </a:r>
              <a:r>
                <a:rPr lang="en-US" sz="2500" b="0" i="0" u="none" strike="noStrike" cap="none">
                  <a:solidFill>
                    <a:srgbClr val="363636"/>
                  </a:solidFill>
                  <a:latin typeface="Arial"/>
                  <a:ea typeface="Arial"/>
                  <a:cs typeface="Arial"/>
                  <a:sym typeface="Arial"/>
                </a:rPr>
                <a:t>;</a:t>
              </a:r>
              <a:endParaRPr sz="2500" b="0" i="0" u="none" strike="noStrike" cap="none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8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8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8"/>
          <p:cNvSpPr txBox="1"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ndara"/>
              <a:buNone/>
            </a:pPr>
            <a:r>
              <a:rPr lang="en-US" sz="4000">
                <a:solidFill>
                  <a:srgbClr val="2C7153"/>
                </a:solidFill>
                <a:latin typeface="Candara"/>
                <a:ea typeface="Candara"/>
                <a:cs typeface="Candara"/>
                <a:sym typeface="Candara"/>
              </a:rPr>
              <a:t>OPĆEM USPJEH SE DODAJU</a:t>
            </a:r>
            <a:br>
              <a:rPr lang="en-US" sz="4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4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4100">
              <a:solidFill>
                <a:srgbClr val="262626"/>
              </a:solidFill>
            </a:endParaRPr>
          </a:p>
        </p:txBody>
      </p:sp>
      <p:sp>
        <p:nvSpPr>
          <p:cNvPr id="316" name="Google Shape;316;p8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7" name="Google Shape;317;p8"/>
          <p:cNvGrpSpPr/>
          <p:nvPr/>
        </p:nvGrpSpPr>
        <p:grpSpPr>
          <a:xfrm>
            <a:off x="5470072" y="807036"/>
            <a:ext cx="5914209" cy="5243923"/>
            <a:chOff x="0" y="2366"/>
            <a:chExt cx="5914209" cy="5243923"/>
          </a:xfrm>
        </p:grpSpPr>
        <p:sp>
          <p:nvSpPr>
            <p:cNvPr id="318" name="Google Shape;318;p8"/>
            <p:cNvSpPr/>
            <p:nvPr/>
          </p:nvSpPr>
          <p:spPr>
            <a:xfrm>
              <a:off x="0" y="3167842"/>
              <a:ext cx="5914209" cy="2078447"/>
            </a:xfrm>
            <a:prstGeom prst="rect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8"/>
            <p:cNvSpPr txBox="1"/>
            <p:nvPr/>
          </p:nvSpPr>
          <p:spPr>
            <a:xfrm>
              <a:off x="0" y="3167842"/>
              <a:ext cx="5914209" cy="20784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0450" tIns="220450" rIns="220450" bIns="220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en-US" sz="3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Moguće skupiti najviše 50 bodova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8"/>
            <p:cNvSpPr/>
            <p:nvPr/>
          </p:nvSpPr>
          <p:spPr>
            <a:xfrm rot="10800000">
              <a:off x="0" y="2366"/>
              <a:ext cx="5914209" cy="3196652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8"/>
            <p:cNvSpPr txBox="1"/>
            <p:nvPr/>
          </p:nvSpPr>
          <p:spPr>
            <a:xfrm>
              <a:off x="0" y="2366"/>
              <a:ext cx="5914209" cy="2077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0450" tIns="220450" rIns="220450" bIns="220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zaključne ocjene u posljednja dva razreda osnovnog obrazovanja iz nastavnih predmeta Hrvatski jezik, Matematika i prvi strani jezik;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8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82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82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82"/>
          <p:cNvSpPr txBox="1">
            <a:spLocks noGrp="1"/>
          </p:cNvSpPr>
          <p:nvPr>
            <p:ph type="title"/>
          </p:nvPr>
        </p:nvSpPr>
        <p:spPr>
          <a:xfrm>
            <a:off x="604965" y="1055077"/>
            <a:ext cx="3326012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8887"/>
              <a:buFont typeface="Candara"/>
              <a:buNone/>
            </a:pPr>
            <a:r>
              <a:rPr lang="en-US" sz="4000">
                <a:solidFill>
                  <a:srgbClr val="2C7153"/>
                </a:solidFill>
                <a:latin typeface="Candara"/>
                <a:ea typeface="Candara"/>
                <a:cs typeface="Candara"/>
                <a:sym typeface="Candara"/>
              </a:rPr>
              <a:t>Za  GIMNAZIJE i strukovne </a:t>
            </a:r>
            <a:br>
              <a:rPr lang="en-US" sz="4000">
                <a:solidFill>
                  <a:srgbClr val="2C7153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4000">
                <a:solidFill>
                  <a:srgbClr val="2C7153"/>
                </a:solidFill>
                <a:latin typeface="Candara"/>
                <a:ea typeface="Candara"/>
                <a:cs typeface="Candara"/>
                <a:sym typeface="Candara"/>
              </a:rPr>
              <a:t>4 godišnje škole  DODAJU SE JOŠ: </a:t>
            </a:r>
            <a:br>
              <a:rPr lang="en-US" sz="4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4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4100">
              <a:solidFill>
                <a:srgbClr val="262626"/>
              </a:solidFill>
            </a:endParaRPr>
          </a:p>
        </p:txBody>
      </p:sp>
      <p:sp>
        <p:nvSpPr>
          <p:cNvPr id="330" name="Google Shape;330;p82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1" name="Google Shape;331;p82"/>
          <p:cNvGrpSpPr/>
          <p:nvPr/>
        </p:nvGrpSpPr>
        <p:grpSpPr>
          <a:xfrm>
            <a:off x="5470072" y="807036"/>
            <a:ext cx="5914209" cy="5243923"/>
            <a:chOff x="0" y="2366"/>
            <a:chExt cx="5914209" cy="5243923"/>
          </a:xfrm>
        </p:grpSpPr>
        <p:sp>
          <p:nvSpPr>
            <p:cNvPr id="332" name="Google Shape;332;p82"/>
            <p:cNvSpPr/>
            <p:nvPr/>
          </p:nvSpPr>
          <p:spPr>
            <a:xfrm>
              <a:off x="0" y="3167842"/>
              <a:ext cx="5914209" cy="2078447"/>
            </a:xfrm>
            <a:prstGeom prst="rect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82"/>
            <p:cNvSpPr txBox="1"/>
            <p:nvPr/>
          </p:nvSpPr>
          <p:spPr>
            <a:xfrm>
              <a:off x="0" y="3167842"/>
              <a:ext cx="5914209" cy="20784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227575" rIns="227575" bIns="227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uz prethodno stečene bodove  - dolazimo do ukupno  80 bodova 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82"/>
            <p:cNvSpPr/>
            <p:nvPr/>
          </p:nvSpPr>
          <p:spPr>
            <a:xfrm rot="10800000">
              <a:off x="0" y="2366"/>
              <a:ext cx="5914209" cy="3196652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82"/>
            <p:cNvSpPr txBox="1"/>
            <p:nvPr/>
          </p:nvSpPr>
          <p:spPr>
            <a:xfrm>
              <a:off x="0" y="2366"/>
              <a:ext cx="5914209" cy="2077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227575" rIns="227575" bIns="227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 nastavna  predmeta važna za nastavak obrazovanja u pojedinim vrstama obrazovnih programa 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>
                <a:solidFill>
                  <a:srgbClr val="2C7153"/>
                </a:solidFill>
                <a:latin typeface="Candara"/>
                <a:ea typeface="Candara"/>
                <a:cs typeface="Candara"/>
                <a:sym typeface="Candara"/>
              </a:rPr>
              <a:t>3 PREDMETA ZNAČAJNA ZA UPIS</a:t>
            </a:r>
            <a:endParaRPr>
              <a:solidFill>
                <a:srgbClr val="2C7153"/>
              </a:solidFill>
            </a:endParaRPr>
          </a:p>
        </p:txBody>
      </p:sp>
      <p:grpSp>
        <p:nvGrpSpPr>
          <p:cNvPr id="341" name="Google Shape;341;p16"/>
          <p:cNvGrpSpPr/>
          <p:nvPr/>
        </p:nvGrpSpPr>
        <p:grpSpPr>
          <a:xfrm>
            <a:off x="1295400" y="3309713"/>
            <a:ext cx="9601196" cy="1800224"/>
            <a:chOff x="0" y="537329"/>
            <a:chExt cx="9601196" cy="1800224"/>
          </a:xfrm>
        </p:grpSpPr>
        <p:sp>
          <p:nvSpPr>
            <p:cNvPr id="342" name="Google Shape;342;p16"/>
            <p:cNvSpPr/>
            <p:nvPr/>
          </p:nvSpPr>
          <p:spPr>
            <a:xfrm>
              <a:off x="0" y="537329"/>
              <a:ext cx="3000374" cy="1800224"/>
            </a:xfrm>
            <a:prstGeom prst="rect">
              <a:avLst/>
            </a:prstGeom>
            <a:solidFill>
              <a:srgbClr val="39976D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6"/>
            <p:cNvSpPr txBox="1"/>
            <p:nvPr/>
          </p:nvSpPr>
          <p:spPr>
            <a:xfrm>
              <a:off x="0" y="537329"/>
              <a:ext cx="3000374" cy="1800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en-US" sz="3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 određuje MZOS za svaku školu-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6"/>
            <p:cNvSpPr/>
            <p:nvPr/>
          </p:nvSpPr>
          <p:spPr>
            <a:xfrm>
              <a:off x="3300411" y="537329"/>
              <a:ext cx="3000374" cy="1800224"/>
            </a:xfrm>
            <a:prstGeom prst="rect">
              <a:avLst/>
            </a:prstGeom>
            <a:solidFill>
              <a:srgbClr val="3E9599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6"/>
            <p:cNvSpPr txBox="1"/>
            <p:nvPr/>
          </p:nvSpPr>
          <p:spPr>
            <a:xfrm>
              <a:off x="3300411" y="537329"/>
              <a:ext cx="3000374" cy="1800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en-US" sz="3000" b="0" i="0" u="sng" strike="noStrike" cap="none" dirty="0" err="1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Popis</a:t>
              </a:r>
              <a:r>
                <a:rPr lang="en-US" sz="3000" b="0" i="0" u="sng" strike="noStrike" cap="none" dirty="0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 </a:t>
              </a:r>
              <a:r>
                <a:rPr lang="en-US" sz="3000" b="0" i="0" u="sng" strike="noStrike" cap="none" dirty="0" err="1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predmeta</a:t>
              </a:r>
              <a:r>
                <a:rPr lang="en-US" sz="3000" b="0" i="0" u="sng" strike="noStrike" cap="none" dirty="0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 </a:t>
              </a:r>
              <a:r>
                <a:rPr lang="en-US" sz="3000" b="0" i="0" u="sng" strike="noStrike" cap="none" dirty="0" err="1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posebno</a:t>
              </a:r>
              <a:r>
                <a:rPr lang="en-US" sz="3000" b="0" i="0" u="sng" strike="noStrike" cap="none" dirty="0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 </a:t>
              </a:r>
              <a:r>
                <a:rPr lang="en-US" sz="3000" b="0" i="0" u="sng" strike="noStrike" cap="none" dirty="0" err="1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važnih</a:t>
              </a:r>
              <a:r>
                <a:rPr lang="en-US" sz="3000" b="0" i="0" u="sng" strike="noStrike" cap="none" dirty="0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 za </a:t>
              </a:r>
              <a:r>
                <a:rPr lang="en-US" sz="3000" b="0" i="0" u="sng" strike="noStrike" cap="none" dirty="0" err="1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upis</a:t>
              </a:r>
              <a:r>
                <a:rPr lang="en-US" sz="3000" b="0" i="0" u="sng" strike="noStrike" cap="none" dirty="0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 </a:t>
              </a:r>
              <a:endParaRPr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6"/>
            <p:cNvSpPr/>
            <p:nvPr/>
          </p:nvSpPr>
          <p:spPr>
            <a:xfrm>
              <a:off x="6600822" y="537329"/>
              <a:ext cx="3000374" cy="1800224"/>
            </a:xfrm>
            <a:prstGeom prst="rect">
              <a:avLst/>
            </a:prstGeom>
            <a:solidFill>
              <a:srgbClr val="426E9C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6"/>
            <p:cNvSpPr txBox="1"/>
            <p:nvPr/>
          </p:nvSpPr>
          <p:spPr>
            <a:xfrm>
              <a:off x="6600822" y="537329"/>
              <a:ext cx="3000374" cy="1800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en-US" sz="3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 određuje škola samostalno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9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45454"/>
              <a:buNone/>
            </a:pPr>
            <a:r>
              <a:rPr lang="en-US" b="1">
                <a:solidFill>
                  <a:srgbClr val="00B050"/>
                </a:solidFill>
              </a:rPr>
              <a:t>IZ OVIH PREDMETA</a:t>
            </a:r>
            <a:r>
              <a:rPr lang="en-US" b="1"/>
              <a:t> ŠKOLA MOŽE </a:t>
            </a:r>
            <a:br>
              <a:rPr lang="en-US"/>
            </a:br>
            <a:r>
              <a:rPr lang="en-US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provoditi provjere posebnih znanja </a:t>
            </a:r>
            <a:endParaRPr/>
          </a:p>
        </p:txBody>
      </p:sp>
      <p:sp>
        <p:nvSpPr>
          <p:cNvPr id="353" name="Google Shape;353;p19"/>
          <p:cNvSpPr txBox="1">
            <a:spLocks noGrp="1"/>
          </p:cNvSpPr>
          <p:nvPr>
            <p:ph type="body" idx="1"/>
          </p:nvPr>
        </p:nvSpPr>
        <p:spPr>
          <a:xfrm>
            <a:off x="763571" y="3195686"/>
            <a:ext cx="10633435" cy="3052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0045" algn="ctr" rtl="0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Srednja škola m</a:t>
            </a:r>
            <a:r>
              <a:rPr lang="en-US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ora Ministarstvu uputiti zahtjev te ishoditi suglasnost za to</a:t>
            </a:r>
            <a:endParaRPr/>
          </a:p>
          <a:p>
            <a:pPr marL="457200" lvl="0" indent="-360045" algn="ctr" rtl="0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 b="1" i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Na temelju provjera kandidat može ostvariti najviše 10 bodova.</a:t>
            </a:r>
            <a:endParaRPr/>
          </a:p>
          <a:p>
            <a:pPr marL="457200" lvl="0" indent="-360045" algn="ctr" rtl="0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Provjera nije eliminacijska.</a:t>
            </a:r>
            <a:endParaRPr/>
          </a:p>
          <a:p>
            <a:pPr marL="97155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endParaRPr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2d25715cb3_0_9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accent2"/>
                </a:solidFill>
              </a:rPr>
              <a:t>Provođenje dodatnih ispita ( prijemni ispiti )</a:t>
            </a:r>
            <a:endParaRPr sz="3600" b="1">
              <a:solidFill>
                <a:schemeClr val="accent2"/>
              </a:solidFill>
            </a:endParaRPr>
          </a:p>
        </p:txBody>
      </p:sp>
      <p:sp>
        <p:nvSpPr>
          <p:cNvPr id="370" name="Google Shape;370;g12d25715cb3_0_92"/>
          <p:cNvSpPr txBox="1">
            <a:spLocks noGrp="1"/>
          </p:cNvSpPr>
          <p:nvPr>
            <p:ph type="body" idx="1"/>
          </p:nvPr>
        </p:nvSpPr>
        <p:spPr>
          <a:xfrm>
            <a:off x="788450" y="2650100"/>
            <a:ext cx="6984900" cy="331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hr-HR" b="1" dirty="0"/>
              <a:t>30</a:t>
            </a:r>
            <a:r>
              <a:rPr lang="en-US" b="1" dirty="0"/>
              <a:t>.</a:t>
            </a:r>
            <a:r>
              <a:rPr lang="hr-HR" b="1" dirty="0"/>
              <a:t>6</a:t>
            </a:r>
            <a:r>
              <a:rPr lang="en-US" b="1" dirty="0"/>
              <a:t>.-</a:t>
            </a:r>
            <a:r>
              <a:rPr lang="hr-HR" b="1" dirty="0"/>
              <a:t>3</a:t>
            </a:r>
            <a:r>
              <a:rPr lang="en-US" b="1" dirty="0"/>
              <a:t>.7.202</a:t>
            </a:r>
            <a:r>
              <a:rPr lang="hr-HR" b="1" dirty="0"/>
              <a:t>5</a:t>
            </a:r>
            <a:r>
              <a:rPr lang="en-US" b="1" dirty="0"/>
              <a:t>.</a:t>
            </a:r>
            <a:endParaRPr b="1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dirty="0" err="1"/>
              <a:t>Provođenje</a:t>
            </a:r>
            <a:r>
              <a:rPr lang="en-US" b="1" dirty="0"/>
              <a:t> </a:t>
            </a:r>
            <a:r>
              <a:rPr lang="en-US" b="1" dirty="0" err="1"/>
              <a:t>dodatnih</a:t>
            </a:r>
            <a:r>
              <a:rPr lang="en-US" b="1" dirty="0"/>
              <a:t>  </a:t>
            </a:r>
            <a:r>
              <a:rPr lang="en-US" b="1" dirty="0" err="1"/>
              <a:t>ispita</a:t>
            </a:r>
            <a:r>
              <a:rPr lang="en-US" b="1" dirty="0"/>
              <a:t> </a:t>
            </a:r>
            <a:endParaRPr b="1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dirty="0" err="1"/>
              <a:t>provjera</a:t>
            </a:r>
            <a:r>
              <a:rPr lang="en-US" b="1" dirty="0"/>
              <a:t> - </a:t>
            </a:r>
            <a:r>
              <a:rPr lang="en-US" b="1" dirty="0" err="1"/>
              <a:t>unos</a:t>
            </a:r>
            <a:r>
              <a:rPr lang="en-US" b="1" dirty="0"/>
              <a:t> </a:t>
            </a:r>
            <a:r>
              <a:rPr lang="en-US" b="1" dirty="0" err="1"/>
              <a:t>rezultata</a:t>
            </a:r>
            <a:r>
              <a:rPr lang="en-US" b="1" dirty="0"/>
              <a:t>, </a:t>
            </a:r>
            <a:r>
              <a:rPr lang="en-US" b="1" dirty="0" err="1"/>
              <a:t>prigovora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rezultate</a:t>
            </a:r>
            <a:endParaRPr b="1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2"/>
                </a:solidFill>
              </a:rPr>
              <a:t>Na </a:t>
            </a:r>
            <a:r>
              <a:rPr lang="en-US" sz="2800" b="1" dirty="0" err="1">
                <a:solidFill>
                  <a:schemeClr val="accent2"/>
                </a:solidFill>
              </a:rPr>
              <a:t>kartici</a:t>
            </a:r>
            <a:r>
              <a:rPr lang="en-US" sz="2800" b="1" dirty="0">
                <a:solidFill>
                  <a:schemeClr val="accent2"/>
                </a:solidFill>
              </a:rPr>
              <a:t> MOJ RASPORED </a:t>
            </a:r>
            <a:endParaRPr sz="2800" b="1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dirty="0" err="1"/>
              <a:t>učenici</a:t>
            </a:r>
            <a:r>
              <a:rPr lang="en-US" b="1" dirty="0"/>
              <a:t> </a:t>
            </a:r>
            <a:r>
              <a:rPr lang="en-US" b="1" dirty="0" err="1"/>
              <a:t>mogu</a:t>
            </a:r>
            <a:r>
              <a:rPr lang="en-US" b="1" dirty="0"/>
              <a:t> </a:t>
            </a:r>
            <a:r>
              <a:rPr lang="en-US" b="1" dirty="0" err="1"/>
              <a:t>vidjeti</a:t>
            </a:r>
            <a:r>
              <a:rPr lang="en-US" b="1" dirty="0"/>
              <a:t> </a:t>
            </a:r>
            <a:endParaRPr b="1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accent2"/>
                </a:solidFill>
              </a:rPr>
              <a:t>vremenski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raspored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održavanja</a:t>
            </a:r>
            <a:endParaRPr b="1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dirty="0" err="1"/>
              <a:t>dodatnih</a:t>
            </a:r>
            <a:r>
              <a:rPr lang="en-US" b="1" dirty="0"/>
              <a:t> </a:t>
            </a:r>
            <a:r>
              <a:rPr lang="en-US" b="1" dirty="0" err="1"/>
              <a:t>provjera</a:t>
            </a:r>
            <a:r>
              <a:rPr lang="en-US" b="1" dirty="0"/>
              <a:t> </a:t>
            </a:r>
            <a:r>
              <a:rPr lang="en-US" b="1" dirty="0" err="1"/>
              <a:t>znanja</a:t>
            </a:r>
            <a:r>
              <a:rPr lang="en-US" b="1" dirty="0"/>
              <a:t>, </a:t>
            </a:r>
            <a:r>
              <a:rPr lang="en-US" b="1" dirty="0" err="1"/>
              <a:t>vještina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sposobnosti</a:t>
            </a:r>
            <a:r>
              <a:rPr lang="en-US" b="1" dirty="0"/>
              <a:t> </a:t>
            </a:r>
            <a:r>
              <a:rPr lang="en-US" b="1" dirty="0" err="1"/>
              <a:t>ako</a:t>
            </a:r>
            <a:r>
              <a:rPr lang="en-US" b="1" dirty="0"/>
              <a:t> je </a:t>
            </a:r>
            <a:r>
              <a:rPr lang="en-US" b="1" dirty="0" err="1"/>
              <a:t>kandidat</a:t>
            </a:r>
            <a:r>
              <a:rPr lang="en-US" b="1" dirty="0"/>
              <a:t> </a:t>
            </a:r>
            <a:r>
              <a:rPr lang="en-US" b="1" dirty="0" err="1"/>
              <a:t>prijavio</a:t>
            </a:r>
            <a:endParaRPr b="1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dirty="0"/>
              <a:t>program koji </a:t>
            </a:r>
            <a:r>
              <a:rPr lang="en-US" b="1" dirty="0" err="1"/>
              <a:t>zahtijeva</a:t>
            </a:r>
            <a:r>
              <a:rPr lang="en-US" b="1" dirty="0"/>
              <a:t> </a:t>
            </a:r>
            <a:r>
              <a:rPr lang="en-US" b="1" dirty="0" err="1"/>
              <a:t>dodatne</a:t>
            </a:r>
            <a:r>
              <a:rPr lang="en-US" b="1" dirty="0"/>
              <a:t> </a:t>
            </a:r>
            <a:r>
              <a:rPr lang="en-US" b="1" dirty="0" err="1"/>
              <a:t>provjere</a:t>
            </a:r>
            <a:endParaRPr b="1" dirty="0"/>
          </a:p>
        </p:txBody>
      </p:sp>
      <p:sp>
        <p:nvSpPr>
          <p:cNvPr id="371" name="Google Shape;371;g12d25715cb3_0_9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g12d25715cb3_0_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0439" y="2488800"/>
            <a:ext cx="4701561" cy="325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5"/>
          <p:cNvSpPr txBox="1">
            <a:spLocks noGrp="1"/>
          </p:cNvSpPr>
          <p:nvPr>
            <p:ph type="title"/>
          </p:nvPr>
        </p:nvSpPr>
        <p:spPr>
          <a:xfrm>
            <a:off x="622169" y="886120"/>
            <a:ext cx="11019934" cy="63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US" sz="3600" b="1">
                <a:solidFill>
                  <a:srgbClr val="00B050"/>
                </a:solidFill>
              </a:rPr>
              <a:t>Što ako dva ili više kandidata na zadnjem mjestu ljestvice poretka imaju isti ukupan broj bodova?</a:t>
            </a:r>
            <a:r>
              <a:rPr lang="en-US" sz="3600"/>
              <a:t> </a:t>
            </a:r>
            <a:endParaRPr/>
          </a:p>
        </p:txBody>
      </p:sp>
      <p:sp>
        <p:nvSpPr>
          <p:cNvPr id="378" name="Google Shape;378;p35"/>
          <p:cNvSpPr txBox="1">
            <a:spLocks noGrp="1"/>
          </p:cNvSpPr>
          <p:nvPr>
            <p:ph type="body" idx="1"/>
          </p:nvPr>
        </p:nvSpPr>
        <p:spPr>
          <a:xfrm>
            <a:off x="846306" y="2723745"/>
            <a:ext cx="10204316" cy="336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004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 sz="2800" b="1"/>
              <a:t>Ako dva ili više kandidata na zadnjem mjestu ljestvice poretka imaju isti ukupan broj bodova iz zajedničkog i dodatnog elementa vrednovanja </a:t>
            </a:r>
            <a:r>
              <a:rPr lang="en-US" sz="2800" b="1">
                <a:solidFill>
                  <a:srgbClr val="00B0F0"/>
                </a:solidFill>
              </a:rPr>
              <a:t>upisuje se onaj kandidat koji je ostvario veći broj bodova iz provjere posebnih znanja.</a:t>
            </a:r>
            <a:endParaRPr/>
          </a:p>
          <a:p>
            <a:pPr marL="9715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endParaRPr sz="1050" b="1"/>
          </a:p>
        </p:txBody>
      </p:sp>
      <p:sp>
        <p:nvSpPr>
          <p:cNvPr id="379" name="Google Shape;379;p3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16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17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39"/>
          <p:cNvSpPr txBox="1">
            <a:spLocks noGrp="1"/>
          </p:cNvSpPr>
          <p:nvPr>
            <p:ph type="body" idx="4294967295"/>
          </p:nvPr>
        </p:nvSpPr>
        <p:spPr>
          <a:xfrm>
            <a:off x="810705" y="836579"/>
            <a:ext cx="10727703" cy="50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marR="0" lvl="0" indent="-36004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3992A"/>
              </a:buClr>
              <a:buSzPts val="207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Ako dva ili više kandidata na zadnjem mjestu ljestvice poretka imaju isti ukupan broj bodova iz zajedničkog i dodatnog elementa vrednovanja i imaju isti broj bodova iz provjere posebnih znanja, </a:t>
            </a:r>
            <a:r>
              <a:rPr lang="en-US" sz="2800" b="1" i="0" u="none" strike="noStrike" cap="none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upisuje se onaj kandidat koji ostvaruje pravo na poseban element vrednovanja ( zdravstvene teškoće i otežani uvjeti )</a:t>
            </a:r>
            <a:endParaRPr/>
          </a:p>
          <a:p>
            <a:pPr marL="97155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3992A"/>
              </a:buClr>
              <a:buSzPts val="2070"/>
              <a:buFont typeface="Arial"/>
              <a:buNone/>
            </a:pPr>
            <a:endParaRPr sz="1050" b="1" i="0" u="none" strike="noStrike" cap="none">
              <a:solidFill>
                <a:srgbClr val="FFC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7155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3992A"/>
              </a:buClr>
              <a:buSzPts val="2070"/>
              <a:buFont typeface="Arial"/>
              <a:buNone/>
            </a:pPr>
            <a:endParaRPr sz="1050" b="1">
              <a:solidFill>
                <a:srgbClr val="FFC000"/>
              </a:solidFill>
            </a:endParaRPr>
          </a:p>
          <a:p>
            <a:pPr marL="97155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3992A"/>
              </a:buClr>
              <a:buSzPts val="2070"/>
              <a:buFont typeface="Arial"/>
              <a:buNone/>
            </a:pPr>
            <a:endParaRPr sz="1050" b="1" i="0" u="none" strike="noStrike" cap="none">
              <a:solidFill>
                <a:srgbClr val="FFC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7155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3992A"/>
              </a:buClr>
              <a:buSzPts val="2070"/>
              <a:buFont typeface="Arial"/>
              <a:buNone/>
            </a:pPr>
            <a:endParaRPr sz="1050" b="1" i="0" u="none" strike="noStrike" cap="none">
              <a:solidFill>
                <a:srgbClr val="FFC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36004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3992A"/>
              </a:buClr>
              <a:buSzPts val="207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Ako dva ili više kandidata na zadnjem mjestu ljestvice poretka imaju isti ukupan broj bodova iz zajedničkog i dodatnog elementa vrednovanja i imaju isti broj bodova iz provjere posebnih znanja te ostvaruju pravo na poseban element vrednovanja, </a:t>
            </a:r>
            <a:endParaRPr/>
          </a:p>
          <a:p>
            <a:pPr marL="97155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3992A"/>
              </a:buClr>
              <a:buSzPts val="2070"/>
              <a:buFont typeface="Arial"/>
              <a:buNone/>
            </a:pPr>
            <a:r>
              <a:rPr lang="en-US" sz="2800" b="1" i="0" u="none" strike="noStrike" cap="none">
                <a:solidFill>
                  <a:srgbClr val="7CCCAB"/>
                </a:solidFill>
                <a:latin typeface="Garamond"/>
                <a:ea typeface="Garamond"/>
                <a:cs typeface="Garamond"/>
                <a:sym typeface="Garamond"/>
              </a:rPr>
              <a:t>upisuju se svi kandidati.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7"/>
          <p:cNvSpPr txBox="1">
            <a:spLocks noGrp="1"/>
          </p:cNvSpPr>
          <p:nvPr>
            <p:ph type="title"/>
          </p:nvPr>
        </p:nvSpPr>
        <p:spPr>
          <a:xfrm>
            <a:off x="1295402" y="982133"/>
            <a:ext cx="9601196" cy="953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ndara"/>
              <a:buNone/>
            </a:pPr>
            <a:r>
              <a:rPr lang="en-US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OBRT I  TROGODIŠNJE STRUKOVNE</a:t>
            </a:r>
            <a:endParaRPr>
              <a:solidFill>
                <a:srgbClr val="262626"/>
              </a:solidFill>
            </a:endParaRPr>
          </a:p>
        </p:txBody>
      </p:sp>
      <p:grpSp>
        <p:nvGrpSpPr>
          <p:cNvPr id="391" name="Google Shape;391;p17"/>
          <p:cNvGrpSpPr/>
          <p:nvPr/>
        </p:nvGrpSpPr>
        <p:grpSpPr>
          <a:xfrm>
            <a:off x="1343575" y="2773051"/>
            <a:ext cx="9920816" cy="3572915"/>
            <a:chOff x="48170" y="660"/>
            <a:chExt cx="8399641" cy="3255207"/>
          </a:xfrm>
        </p:grpSpPr>
        <p:sp>
          <p:nvSpPr>
            <p:cNvPr id="392" name="Google Shape;392;p17"/>
            <p:cNvSpPr/>
            <p:nvPr/>
          </p:nvSpPr>
          <p:spPr>
            <a:xfrm>
              <a:off x="1153385" y="660"/>
              <a:ext cx="2210431" cy="1326259"/>
            </a:xfrm>
            <a:prstGeom prst="rect">
              <a:avLst/>
            </a:prstGeom>
            <a:solidFill>
              <a:srgbClr val="39976D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7"/>
            <p:cNvSpPr txBox="1"/>
            <p:nvPr/>
          </p:nvSpPr>
          <p:spPr>
            <a:xfrm>
              <a:off x="1153385" y="660"/>
              <a:ext cx="2210431" cy="13262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Upis na temelju: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3584860" y="660"/>
              <a:ext cx="2210431" cy="1326259"/>
            </a:xfrm>
            <a:prstGeom prst="rect">
              <a:avLst/>
            </a:prstGeom>
            <a:solidFill>
              <a:srgbClr val="3B977E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7"/>
            <p:cNvSpPr txBox="1"/>
            <p:nvPr/>
          </p:nvSpPr>
          <p:spPr>
            <a:xfrm>
              <a:off x="3584860" y="660"/>
              <a:ext cx="2210431" cy="13262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zajedničkog, dodatnog i posebnog  elementa</a:t>
              </a: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6016336" y="660"/>
              <a:ext cx="2431475" cy="1326259"/>
            </a:xfrm>
            <a:prstGeom prst="rect">
              <a:avLst/>
            </a:prstGeom>
            <a:solidFill>
              <a:srgbClr val="3D988E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7"/>
            <p:cNvSpPr txBox="1"/>
            <p:nvPr/>
          </p:nvSpPr>
          <p:spPr>
            <a:xfrm>
              <a:off x="6016336" y="660"/>
              <a:ext cx="2431475" cy="13262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 opći uspjeh od  5. do 8.r. (max. 20 )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7"/>
            <p:cNvSpPr/>
            <p:nvPr/>
          </p:nvSpPr>
          <p:spPr>
            <a:xfrm>
              <a:off x="48170" y="1547963"/>
              <a:ext cx="2210431" cy="1326259"/>
            </a:xfrm>
            <a:prstGeom prst="rect">
              <a:avLst/>
            </a:prstGeom>
            <a:solidFill>
              <a:srgbClr val="3E9599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7"/>
            <p:cNvSpPr txBox="1"/>
            <p:nvPr/>
          </p:nvSpPr>
          <p:spPr>
            <a:xfrm>
              <a:off x="48170" y="1547963"/>
              <a:ext cx="2210431" cy="13262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 ocjene iz HJ, Mat i prvog stranog jezika u 7. i 8.r.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2479645" y="1547963"/>
              <a:ext cx="2210431" cy="1326259"/>
            </a:xfrm>
            <a:prstGeom prst="rect">
              <a:avLst/>
            </a:prstGeom>
            <a:solidFill>
              <a:srgbClr val="3F889A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7"/>
            <p:cNvSpPr txBox="1"/>
            <p:nvPr/>
          </p:nvSpPr>
          <p:spPr>
            <a:xfrm>
              <a:off x="2479645" y="1547963"/>
              <a:ext cx="2210431" cy="13262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ukupno max. 50 bodova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7"/>
            <p:cNvSpPr/>
            <p:nvPr/>
          </p:nvSpPr>
          <p:spPr>
            <a:xfrm>
              <a:off x="4911120" y="1547963"/>
              <a:ext cx="2210431" cy="1326259"/>
            </a:xfrm>
            <a:prstGeom prst="rect">
              <a:avLst/>
            </a:prstGeom>
            <a:solidFill>
              <a:srgbClr val="417C9B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7"/>
            <p:cNvSpPr txBox="1"/>
            <p:nvPr/>
          </p:nvSpPr>
          <p:spPr>
            <a:xfrm>
              <a:off x="4911115" y="1547967"/>
              <a:ext cx="2866800" cy="1707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Zdravstvene sposobnosti –  liječnička svjedodžba medicine rada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8"/>
          <p:cNvSpPr txBox="1">
            <a:spLocks noGrp="1"/>
          </p:cNvSpPr>
          <p:nvPr>
            <p:ph type="title"/>
          </p:nvPr>
        </p:nvSpPr>
        <p:spPr>
          <a:xfrm>
            <a:off x="1295402" y="630527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Ugovor o naukovanju</a:t>
            </a:r>
            <a:endParaRPr>
              <a:solidFill>
                <a:srgbClr val="262626"/>
              </a:solidFill>
            </a:endParaRPr>
          </a:p>
        </p:txBody>
      </p:sp>
      <p:grpSp>
        <p:nvGrpSpPr>
          <p:cNvPr id="409" name="Google Shape;409;p18"/>
          <p:cNvGrpSpPr/>
          <p:nvPr/>
        </p:nvGrpSpPr>
        <p:grpSpPr>
          <a:xfrm>
            <a:off x="750482" y="2444305"/>
            <a:ext cx="11019936" cy="3699262"/>
            <a:chOff x="-544918" y="-328079"/>
            <a:chExt cx="11019936" cy="3699262"/>
          </a:xfrm>
        </p:grpSpPr>
        <p:sp>
          <p:nvSpPr>
            <p:cNvPr id="410" name="Google Shape;410;p18"/>
            <p:cNvSpPr/>
            <p:nvPr/>
          </p:nvSpPr>
          <p:spPr>
            <a:xfrm>
              <a:off x="535504" y="-328079"/>
              <a:ext cx="8859092" cy="1293697"/>
            </a:xfrm>
            <a:prstGeom prst="roundRect">
              <a:avLst>
                <a:gd name="adj" fmla="val 10000"/>
              </a:avLst>
            </a:prstGeom>
            <a:solidFill>
              <a:srgbClr val="39976D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8"/>
            <p:cNvSpPr txBox="1"/>
            <p:nvPr/>
          </p:nvSpPr>
          <p:spPr>
            <a:xfrm>
              <a:off x="1070727" y="-253590"/>
              <a:ext cx="8323869" cy="121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OBAVEZNO SE SKLAPA  ugovor o naukovanju / praksi </a:t>
              </a:r>
              <a:endPara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8"/>
            <p:cNvSpPr/>
            <p:nvPr/>
          </p:nvSpPr>
          <p:spPr>
            <a:xfrm>
              <a:off x="-356899" y="1333379"/>
              <a:ext cx="10643898" cy="2037804"/>
            </a:xfrm>
            <a:prstGeom prst="roundRect">
              <a:avLst>
                <a:gd name="adj" fmla="val 10000"/>
              </a:avLst>
            </a:prstGeom>
            <a:solidFill>
              <a:srgbClr val="446E9C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8"/>
            <p:cNvSpPr txBox="1"/>
            <p:nvPr/>
          </p:nvSpPr>
          <p:spPr>
            <a:xfrm>
              <a:off x="-544918" y="1773573"/>
              <a:ext cx="11019936" cy="13450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OBRTNIČKA ŠKOLA ima popis licenciranih obrtnika dostupan na stranicama ministarstva nadležnog za obrt putem </a:t>
              </a:r>
              <a:r>
                <a:rPr lang="en-US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aplikacije e-Naukovanje.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Obveza je škole da popise slobodnih mjesta za praktičnu nastavu i vježbe naukovanja istakne na oglasnoj ploči i mrežnoj stranici škole.</a:t>
              </a: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6960070" y="1016989"/>
              <a:ext cx="840903" cy="840903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DDDD4">
                <a:alpha val="89411"/>
              </a:srgbClr>
            </a:solidFill>
            <a:ln w="15875" cap="flat" cmpd="sng">
              <a:solidFill>
                <a:srgbClr val="CDDDD4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8"/>
            <p:cNvSpPr txBox="1"/>
            <p:nvPr/>
          </p:nvSpPr>
          <p:spPr>
            <a:xfrm>
              <a:off x="7149273" y="1016989"/>
              <a:ext cx="462497" cy="632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6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6"/>
          <p:cNvSpPr txBox="1"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ndara"/>
              <a:buNone/>
            </a:pPr>
            <a:r>
              <a:rPr lang="en-US" sz="28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ZAKONODAVNI OKVIR</a:t>
            </a:r>
            <a:endParaRPr sz="2800">
              <a:solidFill>
                <a:srgbClr val="262626"/>
              </a:solidFill>
            </a:endParaRPr>
          </a:p>
        </p:txBody>
      </p:sp>
      <p:sp>
        <p:nvSpPr>
          <p:cNvPr id="191" name="Google Shape;191;p6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" name="Google Shape;192;p6"/>
          <p:cNvGrpSpPr/>
          <p:nvPr/>
        </p:nvGrpSpPr>
        <p:grpSpPr>
          <a:xfrm>
            <a:off x="5003125" y="23485"/>
            <a:ext cx="7290076" cy="6857753"/>
            <a:chOff x="0" y="609604"/>
            <a:chExt cx="7435060" cy="5391315"/>
          </a:xfrm>
        </p:grpSpPr>
        <p:sp>
          <p:nvSpPr>
            <p:cNvPr id="193" name="Google Shape;193;p6"/>
            <p:cNvSpPr/>
            <p:nvPr/>
          </p:nvSpPr>
          <p:spPr>
            <a:xfrm>
              <a:off x="0" y="609604"/>
              <a:ext cx="7435060" cy="1482974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6"/>
            <p:cNvSpPr txBox="1"/>
            <p:nvPr/>
          </p:nvSpPr>
          <p:spPr>
            <a:xfrm>
              <a:off x="72393" y="681997"/>
              <a:ext cx="7290274" cy="1338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Zakon</a:t>
              </a:r>
              <a:r>
                <a:rPr lang="en-US" sz="2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o </a:t>
              </a:r>
              <a:r>
                <a:rPr lang="en-US" sz="28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odgoju</a:t>
              </a:r>
              <a:r>
                <a:rPr lang="en-US" sz="2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lang="en-US" sz="2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obrazovanju</a:t>
              </a:r>
              <a:r>
                <a:rPr lang="en-US" sz="2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u OŠ </a:t>
              </a:r>
              <a:r>
                <a:rPr lang="en-US" sz="28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lang="en-US" sz="2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SŠ</a:t>
              </a:r>
              <a:endParaRPr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1" u="sng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https://www.zakon.hr/z/317/Zakon-o-odgoju-i-obrazovanju-u-osnovnoj-i-srednjoj-%C5%A1koli</a:t>
              </a:r>
              <a:endParaRPr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0" y="2555538"/>
              <a:ext cx="7435060" cy="1482974"/>
            </a:xfrm>
            <a:prstGeom prst="roundRect">
              <a:avLst>
                <a:gd name="adj" fmla="val 16667"/>
              </a:avLst>
            </a:prstGeom>
            <a:blipFill rotWithShape="1">
              <a:blip r:embed="rId7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6"/>
            <p:cNvSpPr txBox="1"/>
            <p:nvPr/>
          </p:nvSpPr>
          <p:spPr>
            <a:xfrm>
              <a:off x="72393" y="2627931"/>
              <a:ext cx="7290274" cy="1338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300" b="1" i="0" u="sng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Pravilnik</a:t>
              </a:r>
              <a:r>
                <a:rPr lang="en-US" sz="2300" b="1" i="0" u="sng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o </a:t>
              </a:r>
              <a:r>
                <a:rPr lang="en-US" sz="2300" b="1" i="0" u="sng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elementima</a:t>
              </a:r>
              <a:r>
                <a:rPr lang="en-US" sz="2300" b="1" i="0" u="sng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2300" b="1" i="0" u="sng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</a:t>
              </a:r>
              <a:r>
                <a:rPr lang="en-US" sz="2300" b="1" i="0" u="sng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2300" b="1" i="0" u="sng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kriterijima</a:t>
              </a:r>
              <a:r>
                <a:rPr lang="en-US" sz="2300" b="1" i="0" u="sng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 za </a:t>
              </a:r>
              <a:r>
                <a:rPr lang="en-US" sz="2300" b="1" i="0" u="sng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izbor</a:t>
              </a:r>
              <a:r>
                <a:rPr lang="en-US" sz="2300" b="1" i="0" u="sng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2300" b="1" i="0" u="sng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kandidata</a:t>
              </a:r>
              <a:r>
                <a:rPr lang="en-US" sz="2300" b="1" i="0" u="sng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za </a:t>
              </a:r>
              <a:r>
                <a:rPr lang="en-US" sz="2300" b="1" i="0" u="sng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upis</a:t>
              </a:r>
              <a:r>
                <a:rPr lang="en-US" sz="2300" b="1" i="0" u="sng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u 1.r. SŠ/ </a:t>
              </a:r>
              <a:r>
                <a:rPr lang="en-US" sz="2300" b="1" i="0" u="sng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dopuna</a:t>
              </a:r>
              <a:r>
                <a:rPr lang="en-US" sz="2300" b="1" i="0" u="sng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2300" b="1" i="0" u="sng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pravilnika</a:t>
              </a:r>
              <a:r>
                <a:rPr lang="en-US" sz="2300" b="1" i="0" u="sng" strike="noStrike" cap="none" dirty="0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8"/>
                </a:rPr>
                <a:t> </a:t>
              </a:r>
              <a:endParaRPr sz="2300" b="1" i="0" strike="noStrike" cap="none" dirty="0"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sng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endParaRPr sz="1800" b="1" i="0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Pravilnik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o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izmjenama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dopunama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Pravilnika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o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elementima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kriterijima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za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izbor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kandidata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za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upis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u I.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razred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srednje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škole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0" y="4517945"/>
              <a:ext cx="7435060" cy="1482974"/>
            </a:xfrm>
            <a:prstGeom prst="roundRect">
              <a:avLst>
                <a:gd name="adj" fmla="val 16667"/>
              </a:avLst>
            </a:prstGeom>
            <a:blipFill rotWithShape="1">
              <a:blip r:embed="rId11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6"/>
            <p:cNvSpPr txBox="1"/>
            <p:nvPr/>
          </p:nvSpPr>
          <p:spPr>
            <a:xfrm>
              <a:off x="72393" y="4590338"/>
              <a:ext cx="7290274" cy="1338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Odluka</a:t>
              </a:r>
              <a:r>
                <a:rPr lang="en-US" sz="2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o </a:t>
              </a:r>
              <a:r>
                <a:rPr lang="en-US" sz="24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upisu</a:t>
              </a:r>
              <a:r>
                <a:rPr lang="en-US" sz="2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kandidata</a:t>
              </a:r>
              <a:r>
                <a:rPr lang="en-US" sz="2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u 1.r. SŠ za </a:t>
              </a:r>
              <a:r>
                <a:rPr lang="en-US" sz="24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šk</a:t>
              </a:r>
              <a:r>
                <a:rPr lang="en-US" sz="2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god. 202</a:t>
              </a:r>
              <a:r>
                <a:rPr lang="hr-HR" sz="2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r>
                <a:rPr lang="en-US" sz="2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./202</a:t>
              </a:r>
              <a:r>
                <a:rPr lang="hr-HR" sz="2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r>
                <a:rPr lang="en-US" sz="2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lang="hr-HR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21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21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21"/>
          <p:cNvSpPr txBox="1">
            <a:spLocks noGrp="1"/>
          </p:cNvSpPr>
          <p:nvPr>
            <p:ph type="title"/>
          </p:nvPr>
        </p:nvSpPr>
        <p:spPr>
          <a:xfrm>
            <a:off x="707009" y="1055077"/>
            <a:ext cx="3261676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sz="4000" b="1"/>
              <a:t>ODABIR PRVOG STRANOG JEZIKA</a:t>
            </a:r>
            <a:endParaRPr sz="4000"/>
          </a:p>
        </p:txBody>
      </p:sp>
      <p:sp>
        <p:nvSpPr>
          <p:cNvPr id="424" name="Google Shape;424;p21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5" name="Google Shape;425;p21"/>
          <p:cNvGrpSpPr/>
          <p:nvPr/>
        </p:nvGrpSpPr>
        <p:grpSpPr>
          <a:xfrm>
            <a:off x="5335572" y="100963"/>
            <a:ext cx="6447934" cy="6651360"/>
            <a:chOff x="0" y="6695"/>
            <a:chExt cx="6447934" cy="6651360"/>
          </a:xfrm>
        </p:grpSpPr>
        <p:sp>
          <p:nvSpPr>
            <p:cNvPr id="426" name="Google Shape;426;p21"/>
            <p:cNvSpPr/>
            <p:nvPr/>
          </p:nvSpPr>
          <p:spPr>
            <a:xfrm>
              <a:off x="0" y="6695"/>
              <a:ext cx="6447934" cy="1595880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1"/>
            <p:cNvSpPr txBox="1"/>
            <p:nvPr/>
          </p:nvSpPr>
          <p:spPr>
            <a:xfrm>
              <a:off x="77904" y="84599"/>
              <a:ext cx="6292126" cy="14400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en-US" sz="2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Moguća promijena prvog stranog jezika u odnosu na OŠ ako ga je učenik učio najmanje 4 godine</a:t>
              </a:r>
              <a:endPara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1"/>
            <p:cNvSpPr/>
            <p:nvPr/>
          </p:nvSpPr>
          <p:spPr>
            <a:xfrm>
              <a:off x="0" y="1691855"/>
              <a:ext cx="6447934" cy="1595880"/>
            </a:xfrm>
            <a:prstGeom prst="roundRect">
              <a:avLst>
                <a:gd name="adj" fmla="val 16667"/>
              </a:avLst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1"/>
            <p:cNvSpPr txBox="1"/>
            <p:nvPr/>
          </p:nvSpPr>
          <p:spPr>
            <a:xfrm>
              <a:off x="77904" y="1769759"/>
              <a:ext cx="6292126" cy="14400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en-US" sz="27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Odabirom prvog stranog jezika u sustavu on postaje preduvjet za upis</a:t>
              </a:r>
              <a:r>
                <a:rPr lang="en-US" sz="31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1"/>
            <p:cNvSpPr/>
            <p:nvPr/>
          </p:nvSpPr>
          <p:spPr>
            <a:xfrm>
              <a:off x="0" y="3377015"/>
              <a:ext cx="6447934" cy="1595880"/>
            </a:xfrm>
            <a:prstGeom prst="roundRect">
              <a:avLst>
                <a:gd name="adj" fmla="val 16667"/>
              </a:avLst>
            </a:prstGeom>
            <a:blipFill rotWithShape="1">
              <a:blip r:embed="rId7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1"/>
            <p:cNvSpPr txBox="1"/>
            <p:nvPr/>
          </p:nvSpPr>
          <p:spPr>
            <a:xfrm>
              <a:off x="77904" y="3454919"/>
              <a:ext cx="6292126" cy="14400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en-US" sz="27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Učenik može  polagati  provjeru znanja iz tog jezika </a:t>
              </a:r>
              <a:r>
                <a:rPr lang="en-US" sz="2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ako ga nije uopće učio ili ga je učio manje od 4. god.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1"/>
            <p:cNvSpPr/>
            <p:nvPr/>
          </p:nvSpPr>
          <p:spPr>
            <a:xfrm>
              <a:off x="0" y="5062175"/>
              <a:ext cx="6447934" cy="1595880"/>
            </a:xfrm>
            <a:prstGeom prst="roundRect">
              <a:avLst>
                <a:gd name="adj" fmla="val 16667"/>
              </a:avLst>
            </a:prstGeom>
            <a:blipFill rotWithShape="1">
              <a:blip r:embed="rId8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1"/>
            <p:cNvSpPr txBox="1"/>
            <p:nvPr/>
          </p:nvSpPr>
          <p:spPr>
            <a:xfrm>
              <a:off x="77904" y="5140079"/>
              <a:ext cx="6292126" cy="14400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en-US" sz="3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Položena provjera vrijedi za sve prijavljene programe</a:t>
              </a:r>
              <a:endPara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Google Shape;439;gdefdc34c7a_0_0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440" name="Google Shape;440;gdefdc34c7a_0_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1" name="Google Shape;441;gdefdc34c7a_0_0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42" name="Google Shape;442;gdefdc34c7a_0_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3" name="Google Shape;443;gdefdc34c7a_0_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44" name="Google Shape;444;gdefdc34c7a_0_0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5" name="Google Shape;445;gdefdc34c7a_0_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5875" cap="flat" cmpd="sng">
            <a:solidFill>
              <a:srgbClr val="7C6C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446" name="Google Shape;446;gdefdc34c7a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76200"/>
            <a:ext cx="12188827" cy="68562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7" name="Google Shape;447;gdefdc34c7a_0_0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8" name="Google Shape;448;gdefdc34c7a_0_0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800"/>
              <a:buNone/>
            </a:pPr>
            <a:fld id="{00000000-1234-1234-1234-123412341234}" type="slidenum">
              <a:rPr lang="en-US" sz="8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21</a:t>
            </a:fld>
            <a:endParaRPr sz="800" b="0" i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9" name="Google Shape;449;gdefdc34c7a_0_0"/>
          <p:cNvSpPr txBox="1">
            <a:spLocks noGrp="1"/>
          </p:cNvSpPr>
          <p:nvPr>
            <p:ph type="body" idx="4294967295"/>
          </p:nvPr>
        </p:nvSpPr>
        <p:spPr>
          <a:xfrm>
            <a:off x="2461090" y="2674939"/>
            <a:ext cx="7046977" cy="213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None/>
            </a:pPr>
            <a:r>
              <a:rPr lang="en-US" sz="4400" b="1"/>
              <a:t>Nije moguća promjena 1. str. jezika za bodovanje pri upisu !!!</a:t>
            </a:r>
            <a:endParaRPr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0"/>
          <p:cNvSpPr txBox="1"/>
          <p:nvPr/>
        </p:nvSpPr>
        <p:spPr>
          <a:xfrm>
            <a:off x="5514975" y="6249988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22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5" name="Google Shape;455;p20"/>
          <p:cNvPicPr preferRelativeResize="0"/>
          <p:nvPr/>
        </p:nvPicPr>
        <p:blipFill rotWithShape="1">
          <a:blip r:embed="rId3">
            <a:alphaModFix/>
          </a:blip>
          <a:srcRect t="1951"/>
          <a:stretch/>
        </p:blipFill>
        <p:spPr>
          <a:xfrm>
            <a:off x="0" y="0"/>
            <a:ext cx="12397151" cy="7120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23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23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23"/>
          <p:cNvSpPr txBox="1">
            <a:spLocks noGrp="1"/>
          </p:cNvSpPr>
          <p:nvPr>
            <p:ph type="title"/>
          </p:nvPr>
        </p:nvSpPr>
        <p:spPr>
          <a:xfrm>
            <a:off x="483091" y="1055077"/>
            <a:ext cx="4019628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ndara"/>
              <a:buNone/>
            </a:pPr>
            <a:r>
              <a:rPr lang="en-US" sz="36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  DODATNI ELEMENTI VREDNOVANJA:</a:t>
            </a:r>
            <a:endParaRPr sz="3600">
              <a:solidFill>
                <a:srgbClr val="262626"/>
              </a:solidFill>
            </a:endParaRPr>
          </a:p>
        </p:txBody>
      </p:sp>
      <p:sp>
        <p:nvSpPr>
          <p:cNvPr id="464" name="Google Shape;464;p23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5" name="Google Shape;465;p23"/>
          <p:cNvGrpSpPr/>
          <p:nvPr/>
        </p:nvGrpSpPr>
        <p:grpSpPr>
          <a:xfrm>
            <a:off x="5166775" y="341349"/>
            <a:ext cx="6733918" cy="6346127"/>
            <a:chOff x="0" y="416456"/>
            <a:chExt cx="5914209" cy="4425472"/>
          </a:xfrm>
        </p:grpSpPr>
        <p:sp>
          <p:nvSpPr>
            <p:cNvPr id="466" name="Google Shape;466;p23"/>
            <p:cNvSpPr/>
            <p:nvPr/>
          </p:nvSpPr>
          <p:spPr>
            <a:xfrm>
              <a:off x="0" y="416456"/>
              <a:ext cx="5914209" cy="1048320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3"/>
            <p:cNvSpPr txBox="1"/>
            <p:nvPr/>
          </p:nvSpPr>
          <p:spPr>
            <a:xfrm>
              <a:off x="51175" y="467631"/>
              <a:ext cx="5811900" cy="94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SPOSOBNOSTI I DAROVITOSTI UČENIKA – </a:t>
              </a: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dokazuju se i vrednuju 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3"/>
            <p:cNvSpPr/>
            <p:nvPr/>
          </p:nvSpPr>
          <p:spPr>
            <a:xfrm>
              <a:off x="0" y="1535688"/>
              <a:ext cx="5914209" cy="1048320"/>
            </a:xfrm>
            <a:prstGeom prst="roundRect">
              <a:avLst>
                <a:gd name="adj" fmla="val 16667"/>
              </a:avLst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3"/>
            <p:cNvSpPr txBox="1"/>
            <p:nvPr/>
          </p:nvSpPr>
          <p:spPr>
            <a:xfrm>
              <a:off x="51175" y="1586863"/>
              <a:ext cx="5811859" cy="945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 osnovi provjere (ispitivanja) vještina i sposobnosti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0" y="2664648"/>
              <a:ext cx="5914209" cy="1048320"/>
            </a:xfrm>
            <a:prstGeom prst="roundRect">
              <a:avLst>
                <a:gd name="adj" fmla="val 16667"/>
              </a:avLst>
            </a:prstGeom>
            <a:blipFill rotWithShape="1">
              <a:blip r:embed="rId7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3"/>
            <p:cNvSpPr txBox="1"/>
            <p:nvPr/>
          </p:nvSpPr>
          <p:spPr>
            <a:xfrm>
              <a:off x="51175" y="2715823"/>
              <a:ext cx="5811859" cy="945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 osnovi postignutih rezultata na natjecanjima u znanju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0" y="3793608"/>
              <a:ext cx="5914209" cy="1048320"/>
            </a:xfrm>
            <a:prstGeom prst="roundRect">
              <a:avLst>
                <a:gd name="adj" fmla="val 16667"/>
              </a:avLst>
            </a:prstGeom>
            <a:blipFill rotWithShape="1">
              <a:blip r:embed="rId8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3"/>
            <p:cNvSpPr txBox="1"/>
            <p:nvPr/>
          </p:nvSpPr>
          <p:spPr>
            <a:xfrm>
              <a:off x="51175" y="3844783"/>
              <a:ext cx="5811859" cy="945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 osnovi postignutih  rezultata na natjecanjima školskih sportskih društava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4"/>
          <p:cNvSpPr/>
          <p:nvPr/>
        </p:nvSpPr>
        <p:spPr>
          <a:xfrm>
            <a:off x="485385" y="487353"/>
            <a:ext cx="11218182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4"/>
          <p:cNvSpPr/>
          <p:nvPr/>
        </p:nvSpPr>
        <p:spPr>
          <a:xfrm>
            <a:off x="608076" y="609600"/>
            <a:ext cx="10972800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4"/>
          <p:cNvSpPr txBox="1">
            <a:spLocks noGrp="1"/>
          </p:cNvSpPr>
          <p:nvPr>
            <p:ph type="title"/>
          </p:nvPr>
        </p:nvSpPr>
        <p:spPr>
          <a:xfrm>
            <a:off x="8078875" y="1195207"/>
            <a:ext cx="3360900" cy="46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ndara"/>
              <a:buNone/>
            </a:pPr>
            <a:r>
              <a:rPr lang="en-US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KOJI PROGRAMI TRAŽE DODATNE PROVJERE ?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482" name="Google Shape;482;p24"/>
          <p:cNvSpPr/>
          <p:nvPr/>
        </p:nvSpPr>
        <p:spPr>
          <a:xfrm>
            <a:off x="1092643" y="1092200"/>
            <a:ext cx="5942687" cy="4515104"/>
          </a:xfrm>
          <a:prstGeom prst="rect">
            <a:avLst/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3" name="Google Shape;483;p24"/>
          <p:cNvGrpSpPr/>
          <p:nvPr/>
        </p:nvGrpSpPr>
        <p:grpSpPr>
          <a:xfrm>
            <a:off x="906264" y="1195212"/>
            <a:ext cx="6612339" cy="4408226"/>
            <a:chOff x="1291" y="412786"/>
            <a:chExt cx="6612339" cy="4408226"/>
          </a:xfrm>
        </p:grpSpPr>
        <p:sp>
          <p:nvSpPr>
            <p:cNvPr id="484" name="Google Shape;484;p24"/>
            <p:cNvSpPr/>
            <p:nvPr/>
          </p:nvSpPr>
          <p:spPr>
            <a:xfrm>
              <a:off x="1291" y="412786"/>
              <a:ext cx="2755141" cy="1653084"/>
            </a:xfrm>
            <a:prstGeom prst="roundRect">
              <a:avLst>
                <a:gd name="adj" fmla="val 10000"/>
              </a:avLst>
            </a:prstGeom>
            <a:solidFill>
              <a:srgbClr val="AEC4DC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4"/>
            <p:cNvSpPr txBox="1"/>
            <p:nvPr/>
          </p:nvSpPr>
          <p:spPr>
            <a:xfrm>
              <a:off x="49708" y="461203"/>
              <a:ext cx="2658307" cy="1556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Programi likovne umjetnosti i dizajna</a:t>
              </a:r>
              <a:endPara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2998885" y="897691"/>
              <a:ext cx="584089" cy="68327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FC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4"/>
            <p:cNvSpPr txBox="1"/>
            <p:nvPr/>
          </p:nvSpPr>
          <p:spPr>
            <a:xfrm>
              <a:off x="2998885" y="1034346"/>
              <a:ext cx="408862" cy="409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3858489" y="412786"/>
              <a:ext cx="2755141" cy="1653084"/>
            </a:xfrm>
            <a:prstGeom prst="roundRect">
              <a:avLst>
                <a:gd name="adj" fmla="val 10000"/>
              </a:avLst>
            </a:prstGeom>
            <a:solidFill>
              <a:srgbClr val="AEC4DC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4"/>
            <p:cNvSpPr txBox="1"/>
            <p:nvPr/>
          </p:nvSpPr>
          <p:spPr>
            <a:xfrm>
              <a:off x="3906906" y="461203"/>
              <a:ext cx="2658307" cy="1556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Programi glazbene umjetnosti</a:t>
              </a:r>
              <a:endPara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4"/>
            <p:cNvSpPr/>
            <p:nvPr/>
          </p:nvSpPr>
          <p:spPr>
            <a:xfrm rot="5400000">
              <a:off x="4944015" y="2258731"/>
              <a:ext cx="584089" cy="68327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FC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4"/>
            <p:cNvSpPr txBox="1"/>
            <p:nvPr/>
          </p:nvSpPr>
          <p:spPr>
            <a:xfrm>
              <a:off x="5031078" y="2308324"/>
              <a:ext cx="409965" cy="408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3858489" y="3167928"/>
              <a:ext cx="2755141" cy="1653084"/>
            </a:xfrm>
            <a:prstGeom prst="roundRect">
              <a:avLst>
                <a:gd name="adj" fmla="val 10000"/>
              </a:avLst>
            </a:prstGeom>
            <a:solidFill>
              <a:srgbClr val="AEC4DC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4"/>
            <p:cNvSpPr txBox="1"/>
            <p:nvPr/>
          </p:nvSpPr>
          <p:spPr>
            <a:xfrm>
              <a:off x="3906906" y="3216345"/>
              <a:ext cx="2658307" cy="1556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Programi plesne umjetnosti</a:t>
              </a:r>
              <a:endPara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4"/>
            <p:cNvSpPr/>
            <p:nvPr/>
          </p:nvSpPr>
          <p:spPr>
            <a:xfrm rot="10800000">
              <a:off x="3031947" y="3652833"/>
              <a:ext cx="584089" cy="68327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FC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4"/>
            <p:cNvSpPr txBox="1"/>
            <p:nvPr/>
          </p:nvSpPr>
          <p:spPr>
            <a:xfrm>
              <a:off x="3207174" y="3789488"/>
              <a:ext cx="408862" cy="409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1291" y="3167928"/>
              <a:ext cx="2755141" cy="1653084"/>
            </a:xfrm>
            <a:prstGeom prst="roundRect">
              <a:avLst>
                <a:gd name="adj" fmla="val 10000"/>
              </a:avLst>
            </a:prstGeom>
            <a:solidFill>
              <a:srgbClr val="AEC4DC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4"/>
            <p:cNvSpPr txBox="1"/>
            <p:nvPr/>
          </p:nvSpPr>
          <p:spPr>
            <a:xfrm>
              <a:off x="49708" y="3216345"/>
              <a:ext cx="2658307" cy="1556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Razredni odjeli za sportaše</a:t>
              </a:r>
              <a:endPara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7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70"/>
          <p:cNvSpPr/>
          <p:nvPr/>
        </p:nvSpPr>
        <p:spPr>
          <a:xfrm>
            <a:off x="483091" y="507971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7CCCAB"/>
                </a:solidFill>
                <a:latin typeface="Garamond"/>
                <a:ea typeface="Garamond"/>
                <a:cs typeface="Garamond"/>
                <a:sym typeface="Garamond"/>
              </a:rPr>
              <a:t>Upis kandidata u programe likovne umjetnosti i dizajna 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70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70"/>
          <p:cNvSpPr txBox="1">
            <a:spLocks noGrp="1"/>
          </p:cNvSpPr>
          <p:nvPr>
            <p:ph type="title"/>
          </p:nvPr>
        </p:nvSpPr>
        <p:spPr>
          <a:xfrm>
            <a:off x="608012" y="723014"/>
            <a:ext cx="3610274" cy="529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ndara"/>
              <a:buNone/>
            </a:pPr>
            <a:r>
              <a:rPr lang="en-US" sz="36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br>
              <a:rPr lang="en-US" sz="36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3600">
              <a:solidFill>
                <a:srgbClr val="262626"/>
              </a:solidFill>
            </a:endParaRPr>
          </a:p>
        </p:txBody>
      </p:sp>
      <p:sp>
        <p:nvSpPr>
          <p:cNvPr id="506" name="Google Shape;506;p70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7" name="Google Shape;507;p70"/>
          <p:cNvGrpSpPr/>
          <p:nvPr/>
        </p:nvGrpSpPr>
        <p:grpSpPr>
          <a:xfrm>
            <a:off x="5147921" y="397910"/>
            <a:ext cx="6733918" cy="5993356"/>
            <a:chOff x="0" y="416456"/>
            <a:chExt cx="5914209" cy="3296513"/>
          </a:xfrm>
        </p:grpSpPr>
        <p:sp>
          <p:nvSpPr>
            <p:cNvPr id="508" name="Google Shape;508;p70"/>
            <p:cNvSpPr/>
            <p:nvPr/>
          </p:nvSpPr>
          <p:spPr>
            <a:xfrm>
              <a:off x="0" y="416456"/>
              <a:ext cx="5914209" cy="1550029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70"/>
            <p:cNvSpPr txBox="1"/>
            <p:nvPr/>
          </p:nvSpPr>
          <p:spPr>
            <a:xfrm>
              <a:off x="51175" y="467632"/>
              <a:ext cx="5809787" cy="7625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83992A"/>
                </a:buClr>
                <a:buSzPts val="2070"/>
                <a:buFont typeface="Arial"/>
                <a:buNone/>
              </a:pPr>
              <a:endParaRPr sz="28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960"/>
                </a:spcBef>
                <a:spcAft>
                  <a:spcPts val="0"/>
                </a:spcAft>
                <a:buClr>
                  <a:srgbClr val="83992A"/>
                </a:buClr>
                <a:buSzPts val="2070"/>
                <a:buFont typeface="Arial"/>
                <a:buNone/>
              </a:pPr>
              <a:endParaRPr sz="28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960"/>
                </a:spcBef>
                <a:spcAft>
                  <a:spcPts val="600"/>
                </a:spcAft>
                <a:buClr>
                  <a:srgbClr val="83992A"/>
                </a:buClr>
                <a:buSzPts val="207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262626"/>
                  </a:solidFill>
                  <a:latin typeface="Garamond"/>
                  <a:ea typeface="Garamond"/>
                  <a:cs typeface="Garamond"/>
                  <a:sym typeface="Garamond"/>
                </a:rPr>
                <a:t>Provjerava se darovitost kandidata za likovno izražavanje jednom od likovnih tehnika koju određuje srednja škola. </a:t>
              </a:r>
              <a:endParaRPr/>
            </a:p>
          </p:txBody>
        </p:sp>
        <p:sp>
          <p:nvSpPr>
            <p:cNvPr id="510" name="Google Shape;510;p70"/>
            <p:cNvSpPr/>
            <p:nvPr/>
          </p:nvSpPr>
          <p:spPr>
            <a:xfrm>
              <a:off x="0" y="2162940"/>
              <a:ext cx="5914209" cy="1550029"/>
            </a:xfrm>
            <a:prstGeom prst="roundRect">
              <a:avLst>
                <a:gd name="adj" fmla="val 16667"/>
              </a:avLst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70"/>
            <p:cNvSpPr txBox="1"/>
            <p:nvPr/>
          </p:nvSpPr>
          <p:spPr>
            <a:xfrm>
              <a:off x="51175" y="2466093"/>
              <a:ext cx="5811859" cy="11957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Navedenom provjerom moguće je ostvariti najviše 120 bodova,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Minimalni bodovni prag na navedenoj provjeri je 70 bodova</a:t>
              </a:r>
              <a:endPara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2dea701df1_0_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Font typeface="Candara"/>
              <a:buNone/>
            </a:pPr>
            <a:r>
              <a:rPr lang="en-US" sz="3540">
                <a:solidFill>
                  <a:srgbClr val="7CCCAB"/>
                </a:solidFill>
                <a:latin typeface="Candara"/>
                <a:ea typeface="Candara"/>
                <a:cs typeface="Candara"/>
                <a:sym typeface="Candara"/>
              </a:rPr>
              <a:t>Vrednovanje uspjeha radi upisa u programe </a:t>
            </a:r>
            <a:r>
              <a:rPr lang="en-US" sz="3540" b="1">
                <a:solidFill>
                  <a:srgbClr val="7CCCAB"/>
                </a:solidFill>
                <a:latin typeface="Candara"/>
                <a:ea typeface="Candara"/>
                <a:cs typeface="Candara"/>
                <a:sym typeface="Candara"/>
              </a:rPr>
              <a:t>glazbene i plesne  umjetnosti </a:t>
            </a:r>
            <a:endParaRPr sz="3540" b="1">
              <a:solidFill>
                <a:srgbClr val="7CCCAB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959"/>
          </a:p>
        </p:txBody>
      </p:sp>
      <p:sp>
        <p:nvSpPr>
          <p:cNvPr id="518" name="Google Shape;518;g12dea701df1_0_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600"/>
              <a:t>Iznimno daroviti kandidati koji žele upisati srednju glazbenu ili plesnu školu, a još uvijek nisu završili redovito osnovno obrazovanje, </a:t>
            </a:r>
            <a:r>
              <a:rPr lang="en-US" sz="2600" b="1">
                <a:solidFill>
                  <a:srgbClr val="39976D"/>
                </a:solidFill>
              </a:rPr>
              <a:t>za aktivaciju u sustavu trebaju se javiti izravno srednjoj glazbenoj, odnosno plesnoj školi koju žele upisati.</a:t>
            </a:r>
            <a:r>
              <a:rPr lang="en-US" sz="2600"/>
              <a:t> Nakon aktivacije, za prijavu u sustav koriste se svojim elektroničkim identitetom iz sustava AAI@EduHr.</a:t>
            </a:r>
            <a:endParaRPr sz="2600"/>
          </a:p>
        </p:txBody>
      </p:sp>
      <p:sp>
        <p:nvSpPr>
          <p:cNvPr id="519" name="Google Shape;519;g12dea701df1_0_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7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71"/>
          <p:cNvSpPr/>
          <p:nvPr/>
        </p:nvSpPr>
        <p:spPr>
          <a:xfrm>
            <a:off x="483091" y="507971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71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71"/>
          <p:cNvSpPr txBox="1">
            <a:spLocks noGrp="1"/>
          </p:cNvSpPr>
          <p:nvPr>
            <p:ph type="title"/>
          </p:nvPr>
        </p:nvSpPr>
        <p:spPr>
          <a:xfrm>
            <a:off x="808074" y="1055077"/>
            <a:ext cx="2966484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ndara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 prijamnom ispitu moguće je steći najviše 170 bodova, a minimalni prag na prijamnome ispitu je 70 bodova.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ndara"/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71"/>
          <p:cNvSpPr/>
          <p:nvPr/>
        </p:nvSpPr>
        <p:spPr>
          <a:xfrm>
            <a:off x="4649005" y="1592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9" name="Google Shape;529;p71"/>
          <p:cNvGrpSpPr/>
          <p:nvPr/>
        </p:nvGrpSpPr>
        <p:grpSpPr>
          <a:xfrm>
            <a:off x="4864944" y="273423"/>
            <a:ext cx="7069263" cy="1875893"/>
            <a:chOff x="512877" y="416456"/>
            <a:chExt cx="5401332" cy="1356100"/>
          </a:xfrm>
        </p:grpSpPr>
        <p:sp>
          <p:nvSpPr>
            <p:cNvPr id="530" name="Google Shape;530;p71"/>
            <p:cNvSpPr/>
            <p:nvPr/>
          </p:nvSpPr>
          <p:spPr>
            <a:xfrm>
              <a:off x="655774" y="416456"/>
              <a:ext cx="5258435" cy="1356100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71"/>
            <p:cNvSpPr txBox="1"/>
            <p:nvPr/>
          </p:nvSpPr>
          <p:spPr>
            <a:xfrm>
              <a:off x="512877" y="541025"/>
              <a:ext cx="5298483" cy="664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83992A"/>
                </a:buClr>
                <a:buSzPts val="2070"/>
                <a:buFont typeface="Arial"/>
                <a:buNone/>
              </a:pPr>
              <a:endParaRPr sz="28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960"/>
                </a:spcBef>
                <a:spcAft>
                  <a:spcPts val="600"/>
                </a:spcAft>
                <a:buClr>
                  <a:srgbClr val="83992A"/>
                </a:buClr>
                <a:buSzPts val="207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262626"/>
                  </a:solidFill>
                  <a:latin typeface="Garamond"/>
                  <a:ea typeface="Garamond"/>
                  <a:cs typeface="Garamond"/>
                  <a:sym typeface="Garamond"/>
                </a:rPr>
                <a:t>Kandidatu koji je uspješno završio osnovno glazbeno obrazovanje ili drugi (II.) pripremni razred srednje glazbene škole za upis se vrednuje: </a:t>
              </a:r>
              <a:endParaRPr/>
            </a:p>
          </p:txBody>
        </p:sp>
      </p:grpSp>
      <p:sp>
        <p:nvSpPr>
          <p:cNvPr id="532" name="Google Shape;532;p71"/>
          <p:cNvSpPr txBox="1"/>
          <p:nvPr/>
        </p:nvSpPr>
        <p:spPr>
          <a:xfrm>
            <a:off x="7084726" y="2396636"/>
            <a:ext cx="4949700" cy="1200600"/>
          </a:xfrm>
          <a:prstGeom prst="rect">
            <a:avLst/>
          </a:prstGeom>
          <a:solidFill>
            <a:srgbClr val="A7DDC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zajednički i dodatni element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3" name="Google Shape;533;p71"/>
          <p:cNvSpPr txBox="1"/>
          <p:nvPr/>
        </p:nvSpPr>
        <p:spPr>
          <a:xfrm>
            <a:off x="4864973" y="3905848"/>
            <a:ext cx="7069200" cy="1200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postignuti opći uspjeh iz petoga i šestoga razreda glazbene škole ili dva razreda pripremnoga obrazovanja;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71"/>
          <p:cNvSpPr txBox="1"/>
          <p:nvPr/>
        </p:nvSpPr>
        <p:spPr>
          <a:xfrm>
            <a:off x="5896025" y="5415050"/>
            <a:ext cx="5787300" cy="1200600"/>
          </a:xfrm>
          <a:prstGeom prst="rect">
            <a:avLst/>
          </a:prstGeom>
          <a:solidFill>
            <a:srgbClr val="A7DDC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prijamni ispit glazbene darovitosti.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79"/>
          <p:cNvSpPr txBox="1">
            <a:spLocks noGrp="1"/>
          </p:cNvSpPr>
          <p:nvPr>
            <p:ph type="title"/>
          </p:nvPr>
        </p:nvSpPr>
        <p:spPr>
          <a:xfrm>
            <a:off x="1295402" y="716438"/>
            <a:ext cx="9601196" cy="1055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45454"/>
              <a:buNone/>
            </a:pP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NATJECANJA IZ ZNANJA </a:t>
            </a:r>
            <a:r>
              <a:rPr lang="en-US"/>
              <a:t>- vrednovanje</a:t>
            </a:r>
            <a:endParaRPr/>
          </a:p>
        </p:txBody>
      </p:sp>
      <p:sp>
        <p:nvSpPr>
          <p:cNvPr id="580" name="Google Shape;580;p79"/>
          <p:cNvSpPr txBox="1">
            <a:spLocks noGrp="1"/>
          </p:cNvSpPr>
          <p:nvPr>
            <p:ph type="body" idx="1"/>
          </p:nvPr>
        </p:nvSpPr>
        <p:spPr>
          <a:xfrm>
            <a:off x="791852" y="2036189"/>
            <a:ext cx="10737129" cy="4308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6004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 b="1">
                <a:solidFill>
                  <a:schemeClr val="accent4"/>
                </a:solidFill>
              </a:rPr>
              <a:t>Pravo na izravan upis ili dodatne bodove ostvaruju kandidati na osnovi rezultata koje su postigli na:</a:t>
            </a:r>
            <a:endParaRPr/>
          </a:p>
          <a:p>
            <a:pPr marL="457200" lvl="0" indent="-2286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endParaRPr/>
          </a:p>
          <a:p>
            <a:pPr marL="457200" lvl="0" indent="-36004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 sz="2800"/>
              <a:t>natjecanjima u znanju iz nastavnih predmeta: Hrvatskoga jezika, Matematike, prvoga stranog jezika</a:t>
            </a:r>
            <a:endParaRPr/>
          </a:p>
          <a:p>
            <a:pPr marL="9715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endParaRPr sz="2800"/>
          </a:p>
          <a:p>
            <a:pPr marL="457200" lvl="0" indent="-36004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 sz="2800"/>
              <a:t>natjecanjima u znanju iz dvaju nastavnih predmeta posebno značajnih za upis u skladu s Popisom predmeta posebno važnih za upis;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endParaRPr sz="2800"/>
          </a:p>
          <a:p>
            <a:pPr marL="457200" lvl="0" indent="-36004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 sz="2800"/>
              <a:t>natjecanju iz znanja koji samostalno određuje srednja škola</a:t>
            </a:r>
            <a:endParaRPr/>
          </a:p>
        </p:txBody>
      </p:sp>
      <p:sp>
        <p:nvSpPr>
          <p:cNvPr id="581" name="Google Shape;581;p7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28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80"/>
          <p:cNvSpPr txBox="1">
            <a:spLocks noGrp="1"/>
          </p:cNvSpPr>
          <p:nvPr>
            <p:ph type="title"/>
          </p:nvPr>
        </p:nvSpPr>
        <p:spPr>
          <a:xfrm>
            <a:off x="829559" y="782425"/>
            <a:ext cx="3044857" cy="470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</a:pPr>
            <a:r>
              <a:rPr lang="en-US" sz="2800" b="1">
                <a:solidFill>
                  <a:schemeClr val="accent4"/>
                </a:solidFill>
              </a:rPr>
              <a:t>Vrednuju se rezultati kandidata postignutih na</a:t>
            </a:r>
            <a:br>
              <a:rPr lang="en-US" sz="2800" b="1">
                <a:solidFill>
                  <a:schemeClr val="accent4"/>
                </a:solidFill>
              </a:rPr>
            </a:br>
            <a:r>
              <a:rPr lang="en-US" sz="3600" b="1">
                <a:solidFill>
                  <a:schemeClr val="accent3"/>
                </a:solidFill>
              </a:rPr>
              <a:t> državnim </a:t>
            </a:r>
            <a:r>
              <a:rPr lang="en-US" sz="2800" b="1">
                <a:solidFill>
                  <a:schemeClr val="accent4"/>
                </a:solidFill>
              </a:rPr>
              <a:t>natjecanjima iz znanja iz Kataloga natjecanja i smotri učenika i učenica osnovnih i srednjih škola </a:t>
            </a:r>
            <a:endParaRPr/>
          </a:p>
        </p:txBody>
      </p:sp>
      <p:sp>
        <p:nvSpPr>
          <p:cNvPr id="587" name="Google Shape;587;p80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endParaRPr/>
          </a:p>
        </p:txBody>
      </p:sp>
      <p:sp>
        <p:nvSpPr>
          <p:cNvPr id="588" name="Google Shape;588;p8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29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9" name="Google Shape;589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9196" y="490194"/>
            <a:ext cx="8060212" cy="587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"/>
          <p:cNvSpPr txBox="1"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1111"/>
              <a:buFont typeface="Candara"/>
              <a:buNone/>
            </a:pPr>
            <a:br>
              <a:rPr lang="en-US" sz="24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24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24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24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UPIS SE ODVIJA PUTEM MREŽNE STRANICE</a:t>
            </a:r>
            <a:br>
              <a:rPr lang="en-US" sz="3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br>
              <a:rPr lang="en-US" sz="3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Nacionalnog informacijskog sustava prijava i upisa u srednje škole   - NISpuSŠ</a:t>
            </a:r>
            <a:br>
              <a:rPr lang="en-US" sz="3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3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3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3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2400">
              <a:solidFill>
                <a:srgbClr val="262626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8" name="Google Shape;208;p3"/>
          <p:cNvGrpSpPr/>
          <p:nvPr/>
        </p:nvGrpSpPr>
        <p:grpSpPr>
          <a:xfrm>
            <a:off x="4794400" y="835025"/>
            <a:ext cx="7394536" cy="5337586"/>
            <a:chOff x="0" y="30356"/>
            <a:chExt cx="5914209" cy="4236852"/>
          </a:xfrm>
        </p:grpSpPr>
        <p:sp>
          <p:nvSpPr>
            <p:cNvPr id="209" name="Google Shape;209;p3"/>
            <p:cNvSpPr/>
            <p:nvPr/>
          </p:nvSpPr>
          <p:spPr>
            <a:xfrm>
              <a:off x="0" y="1009728"/>
              <a:ext cx="5914209" cy="1521000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"/>
            <p:cNvSpPr txBox="1"/>
            <p:nvPr/>
          </p:nvSpPr>
          <p:spPr>
            <a:xfrm>
              <a:off x="74247" y="30356"/>
              <a:ext cx="5765700" cy="242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247650" rIns="247650" bIns="247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0"/>
                <a:buFont typeface="Arial"/>
                <a:buNone/>
              </a:pPr>
              <a:endParaRPr sz="48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0"/>
                <a:buFont typeface="Arial"/>
                <a:buNone/>
              </a:pPr>
              <a:endParaRPr sz="48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0"/>
                <a:buFont typeface="Arial"/>
                <a:buNone/>
              </a:pPr>
              <a:r>
                <a:rPr lang="en-US" sz="4300" b="0" i="0" u="sng" strike="noStrike" cap="none" dirty="0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6"/>
                </a:rPr>
                <a:t>https://srednje.e-upisi.hr</a:t>
              </a:r>
              <a:endParaRPr sz="43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0"/>
                <a:buFont typeface="Arial"/>
                <a:buNone/>
              </a:pPr>
              <a:r>
                <a:rPr lang="en-US" sz="4300" u="sng" dirty="0">
                  <a:solidFill>
                    <a:schemeClr val="dk1"/>
                  </a:solidFill>
                </a:rPr>
                <a:t>2</a:t>
              </a:r>
              <a:r>
                <a:rPr lang="hr-HR" sz="4300" u="sng" dirty="0">
                  <a:solidFill>
                    <a:schemeClr val="dk1"/>
                  </a:solidFill>
                </a:rPr>
                <a:t>6</a:t>
              </a:r>
              <a:r>
                <a:rPr lang="en-US" sz="4300" u="sng" dirty="0">
                  <a:solidFill>
                    <a:schemeClr val="dk1"/>
                  </a:solidFill>
                </a:rPr>
                <a:t>.5.202</a:t>
              </a:r>
              <a:r>
                <a:rPr lang="hr-HR" sz="4300" u="sng" dirty="0">
                  <a:solidFill>
                    <a:schemeClr val="dk1"/>
                  </a:solidFill>
                </a:rPr>
                <a:t>5.</a:t>
              </a:r>
              <a:endParaRPr sz="4300" u="sng" dirty="0">
                <a:solidFill>
                  <a:schemeClr val="dk1"/>
                </a:solidFill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0" y="2746208"/>
              <a:ext cx="5914209" cy="1521000"/>
            </a:xfrm>
            <a:prstGeom prst="roundRect">
              <a:avLst>
                <a:gd name="adj" fmla="val 16667"/>
              </a:avLst>
            </a:prstGeom>
            <a:blipFill rotWithShape="1">
              <a:blip r:embed="rId7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"/>
            <p:cNvSpPr txBox="1"/>
            <p:nvPr/>
          </p:nvSpPr>
          <p:spPr>
            <a:xfrm>
              <a:off x="74249" y="2820457"/>
              <a:ext cx="5765711" cy="1372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 svakom upisnom roku kandidat se može prijaviti za upis u najviše 6 obrazovnih programa.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8"/>
          <p:cNvSpPr/>
          <p:nvPr/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6363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8"/>
          <p:cNvSpPr/>
          <p:nvPr/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8"/>
          <p:cNvSpPr txBox="1"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  <a:prstGeom prst="rect">
            <a:avLst/>
          </a:prstGeom>
          <a:solidFill>
            <a:srgbClr val="A7DDC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aramond"/>
              <a:buNone/>
            </a:pPr>
            <a:r>
              <a:rPr lang="en-US" sz="3100">
                <a:solidFill>
                  <a:srgbClr val="FFFFFF"/>
                </a:solidFill>
              </a:rPr>
              <a:t>ZBRAJAJU LI SE BODOVI S VIŠE NATJECANJA</a:t>
            </a:r>
            <a:br>
              <a:rPr lang="en-US" sz="3100">
                <a:solidFill>
                  <a:srgbClr val="FFFFFF"/>
                </a:solidFill>
              </a:rPr>
            </a:br>
            <a:endParaRPr sz="3100">
              <a:solidFill>
                <a:srgbClr val="FFFFFF"/>
              </a:solidFill>
            </a:endParaRPr>
          </a:p>
        </p:txBody>
      </p:sp>
      <p:sp>
        <p:nvSpPr>
          <p:cNvPr id="598" name="Google Shape;598;p28"/>
          <p:cNvSpPr/>
          <p:nvPr/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30000">
                <a:schemeClr val="lt1"/>
              </a:gs>
              <a:gs pos="61000">
                <a:srgbClr val="F7F7F7"/>
              </a:gs>
              <a:gs pos="97000">
                <a:srgbClr val="E4E4E4"/>
              </a:gs>
              <a:gs pos="100000">
                <a:srgbClr val="E4E4E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8"/>
          <p:cNvSpPr txBox="1">
            <a:spLocks noGrp="1"/>
          </p:cNvSpPr>
          <p:nvPr>
            <p:ph type="body" idx="1"/>
          </p:nvPr>
        </p:nvSpPr>
        <p:spPr>
          <a:xfrm>
            <a:off x="5140934" y="469900"/>
            <a:ext cx="5953630" cy="5405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latin typeface="Candara"/>
              <a:ea typeface="Candara"/>
              <a:cs typeface="Candara"/>
              <a:sym typeface="Candara"/>
            </a:endParaRPr>
          </a:p>
          <a:p>
            <a:pPr marL="0" lvl="0" indent="-1524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4000">
                <a:latin typeface="Candara"/>
                <a:ea typeface="Candara"/>
                <a:cs typeface="Candara"/>
                <a:sym typeface="Candara"/>
              </a:rPr>
              <a:t>Kandidatu koji je sudjelovao na više natjecanja ili na natjecanjima iz više područja, vrsta ili razina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4000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4000">
                <a:latin typeface="Candara"/>
                <a:ea typeface="Candara"/>
                <a:cs typeface="Candara"/>
                <a:sym typeface="Candara"/>
              </a:rPr>
              <a:t>  </a:t>
            </a:r>
            <a:r>
              <a:rPr lang="en-US" sz="4000" b="1">
                <a:solidFill>
                  <a:srgbClr val="7CCCAB"/>
                </a:solidFill>
                <a:latin typeface="Candara"/>
                <a:ea typeface="Candara"/>
                <a:cs typeface="Candara"/>
                <a:sym typeface="Candara"/>
              </a:rPr>
              <a:t>vrednuje se samo jedan (najpovoljniji) rezultat. </a:t>
            </a:r>
            <a:endParaRPr sz="4000" b="1">
              <a:solidFill>
                <a:srgbClr val="7CCCAB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31"/>
          <p:cNvGrpSpPr/>
          <p:nvPr/>
        </p:nvGrpSpPr>
        <p:grpSpPr>
          <a:xfrm>
            <a:off x="0" y="9037"/>
            <a:ext cx="12229962" cy="6856214"/>
            <a:chOff x="-15736" y="0"/>
            <a:chExt cx="12229962" cy="6856214"/>
          </a:xfrm>
        </p:grpSpPr>
        <p:pic>
          <p:nvPicPr>
            <p:cNvPr id="605" name="Google Shape;605;p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6" name="Google Shape;606;p31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7" name="Google Shape;607;p3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8" name="Google Shape;608;p3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9" name="Google Shape;609;p31"/>
          <p:cNvSpPr txBox="1">
            <a:spLocks noGrp="1"/>
          </p:cNvSpPr>
          <p:nvPr>
            <p:ph type="title"/>
          </p:nvPr>
        </p:nvSpPr>
        <p:spPr>
          <a:xfrm>
            <a:off x="1295402" y="479503"/>
            <a:ext cx="9601196" cy="10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ndara"/>
              <a:buNone/>
            </a:pPr>
            <a:r>
              <a:rPr lang="en-US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POSEBNI ELEMENTI VREDNOVANJA</a:t>
            </a:r>
            <a:endParaRPr>
              <a:solidFill>
                <a:srgbClr val="262626"/>
              </a:solidFill>
            </a:endParaRPr>
          </a:p>
        </p:txBody>
      </p:sp>
      <p:grpSp>
        <p:nvGrpSpPr>
          <p:cNvPr id="610" name="Google Shape;610;p31"/>
          <p:cNvGrpSpPr/>
          <p:nvPr/>
        </p:nvGrpSpPr>
        <p:grpSpPr>
          <a:xfrm>
            <a:off x="868542" y="1603163"/>
            <a:ext cx="10972800" cy="4993682"/>
            <a:chOff x="32211" y="59"/>
            <a:chExt cx="10972800" cy="4993682"/>
          </a:xfrm>
        </p:grpSpPr>
        <p:sp>
          <p:nvSpPr>
            <p:cNvPr id="611" name="Google Shape;611;p31"/>
            <p:cNvSpPr/>
            <p:nvPr/>
          </p:nvSpPr>
          <p:spPr>
            <a:xfrm>
              <a:off x="297834" y="59"/>
              <a:ext cx="10272620" cy="1932858"/>
            </a:xfrm>
            <a:prstGeom prst="roundRect">
              <a:avLst>
                <a:gd name="adj" fmla="val 16667"/>
              </a:avLst>
            </a:prstGeom>
            <a:solidFill>
              <a:srgbClr val="D77727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1"/>
            <p:cNvSpPr txBox="1"/>
            <p:nvPr/>
          </p:nvSpPr>
          <p:spPr>
            <a:xfrm>
              <a:off x="411305" y="132672"/>
              <a:ext cx="10045678" cy="1427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775" tIns="72375" rIns="1447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kandidat koji živi u otežanim uvjetima obrazovanja </a:t>
              </a:r>
              <a:r>
                <a:rPr lang="en-US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uzrokovanim nepovoljnim ekonomskim, socijalnim te odgojnim čimbenicima.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411305" y="2201323"/>
              <a:ext cx="10307475" cy="1665036"/>
            </a:xfrm>
            <a:prstGeom prst="roundRect">
              <a:avLst>
                <a:gd name="adj" fmla="val 16667"/>
              </a:avLst>
            </a:prstGeom>
            <a:solidFill>
              <a:srgbClr val="DCB13F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1"/>
            <p:cNvSpPr txBox="1"/>
            <p:nvPr/>
          </p:nvSpPr>
          <p:spPr>
            <a:xfrm>
              <a:off x="32211" y="3543236"/>
              <a:ext cx="10972800" cy="1450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775" tIns="72375" rIns="1447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15" name="Google Shape;615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46381" y="4231115"/>
            <a:ext cx="4499238" cy="853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3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32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32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32"/>
          <p:cNvSpPr txBox="1"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Koji su to otežani uvjeti ?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624" name="Google Shape;624;p32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5" name="Google Shape;625;p32"/>
          <p:cNvGrpSpPr/>
          <p:nvPr/>
        </p:nvGrpSpPr>
        <p:grpSpPr>
          <a:xfrm>
            <a:off x="4796375" y="207390"/>
            <a:ext cx="7246055" cy="5721805"/>
            <a:chOff x="884" y="638872"/>
            <a:chExt cx="7246055" cy="4485653"/>
          </a:xfrm>
        </p:grpSpPr>
        <p:sp>
          <p:nvSpPr>
            <p:cNvPr id="626" name="Google Shape;626;p32"/>
            <p:cNvSpPr/>
            <p:nvPr/>
          </p:nvSpPr>
          <p:spPr>
            <a:xfrm>
              <a:off x="884" y="638872"/>
              <a:ext cx="3450502" cy="2254016"/>
            </a:xfrm>
            <a:prstGeom prst="rect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2"/>
            <p:cNvSpPr txBox="1"/>
            <p:nvPr/>
          </p:nvSpPr>
          <p:spPr>
            <a:xfrm>
              <a:off x="884" y="638872"/>
              <a:ext cx="3450502" cy="2135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život uz jednoga 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i/ili oba roditelja/skrbnika s dugotrajnom teškom bolesti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(potvrda liječnika) </a:t>
              </a:r>
              <a:endPara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3796437" y="638872"/>
              <a:ext cx="3450502" cy="2070301"/>
            </a:xfrm>
            <a:prstGeom prst="rect">
              <a:avLst/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2"/>
            <p:cNvSpPr txBox="1"/>
            <p:nvPr/>
          </p:nvSpPr>
          <p:spPr>
            <a:xfrm>
              <a:off x="3796437" y="638872"/>
              <a:ext cx="3450502" cy="2070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život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uz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oba </a:t>
              </a: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roditelja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/</a:t>
              </a: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skrbnika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dugotrajno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nezaposlenog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lang="en-US" sz="2400" b="0" i="0" u="none" strike="noStrike" cap="none" dirty="0" err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potvrda</a:t>
              </a:r>
              <a:r>
                <a:rPr lang="en-US" sz="24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HZZ) </a:t>
              </a:r>
              <a:endParaRPr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884" y="3054224"/>
              <a:ext cx="3450502" cy="2070301"/>
            </a:xfrm>
            <a:prstGeom prst="rect">
              <a:avLst/>
            </a:prstGeom>
            <a:blipFill rotWithShape="1">
              <a:blip r:embed="rId7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2"/>
            <p:cNvSpPr txBox="1"/>
            <p:nvPr/>
          </p:nvSpPr>
          <p:spPr>
            <a:xfrm>
              <a:off x="884" y="3054224"/>
              <a:ext cx="3450502" cy="2070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život uz samohranoga roditelja/skrbnika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(potvrda CZSS) </a:t>
              </a:r>
              <a:endPara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3796437" y="3054224"/>
              <a:ext cx="3450502" cy="2070301"/>
            </a:xfrm>
            <a:prstGeom prst="rect">
              <a:avLst/>
            </a:prstGeom>
            <a:blipFill rotWithShape="1">
              <a:blip r:embed="rId8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2"/>
            <p:cNvSpPr txBox="1"/>
            <p:nvPr/>
          </p:nvSpPr>
          <p:spPr>
            <a:xfrm>
              <a:off x="3796437" y="3054224"/>
              <a:ext cx="3450502" cy="2070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život bez jednog roditelja /skrbnika – koji je preminuo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(smrtovnica)</a:t>
              </a:r>
              <a:endPara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" name="Google Shape;655;p81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656" name="Google Shape;656;p8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7" name="Google Shape;657;p81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58" name="Google Shape;658;p8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9" name="Google Shape;659;p8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0" name="Google Shape;660;p81"/>
          <p:cNvSpPr txBox="1">
            <a:spLocks noGrp="1"/>
          </p:cNvSpPr>
          <p:nvPr>
            <p:ph type="title"/>
          </p:nvPr>
        </p:nvSpPr>
        <p:spPr>
          <a:xfrm>
            <a:off x="334236" y="431520"/>
            <a:ext cx="11458695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 sz="28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VREDNOVANJE KANDIDATA PRIPADNIKA ROMSKE NACIONALNE MANJINE I KANDIDATA BEZ RODITELJSKE SKRBI</a:t>
            </a:r>
            <a:endParaRPr sz="2800">
              <a:solidFill>
                <a:srgbClr val="262626"/>
              </a:solidFill>
            </a:endParaRPr>
          </a:p>
        </p:txBody>
      </p:sp>
      <p:grpSp>
        <p:nvGrpSpPr>
          <p:cNvPr id="661" name="Google Shape;661;p81"/>
          <p:cNvGrpSpPr/>
          <p:nvPr/>
        </p:nvGrpSpPr>
        <p:grpSpPr>
          <a:xfrm>
            <a:off x="245400" y="1828358"/>
            <a:ext cx="11968845" cy="4641677"/>
            <a:chOff x="0" y="-361777"/>
            <a:chExt cx="11096648" cy="3247972"/>
          </a:xfrm>
        </p:grpSpPr>
        <p:sp>
          <p:nvSpPr>
            <p:cNvPr id="662" name="Google Shape;662;p81"/>
            <p:cNvSpPr/>
            <p:nvPr/>
          </p:nvSpPr>
          <p:spPr>
            <a:xfrm>
              <a:off x="152948" y="-361777"/>
              <a:ext cx="10943700" cy="1704000"/>
            </a:xfrm>
            <a:prstGeom prst="roundRect">
              <a:avLst>
                <a:gd name="adj" fmla="val 16667"/>
              </a:avLst>
            </a:prstGeom>
            <a:solidFill>
              <a:srgbClr val="39976D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81"/>
            <p:cNvSpPr/>
            <p:nvPr/>
          </p:nvSpPr>
          <p:spPr>
            <a:xfrm>
              <a:off x="0" y="1496235"/>
              <a:ext cx="10494735" cy="1389960"/>
            </a:xfrm>
            <a:prstGeom prst="roundRect">
              <a:avLst>
                <a:gd name="adj" fmla="val 16667"/>
              </a:avLst>
            </a:prstGeom>
            <a:solidFill>
              <a:srgbClr val="3E9599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81"/>
            <p:cNvSpPr txBox="1"/>
            <p:nvPr/>
          </p:nvSpPr>
          <p:spPr>
            <a:xfrm>
              <a:off x="67845" y="1564088"/>
              <a:ext cx="10846200" cy="125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5" name="Google Shape;665;p81"/>
          <p:cNvSpPr txBox="1"/>
          <p:nvPr/>
        </p:nvSpPr>
        <p:spPr>
          <a:xfrm>
            <a:off x="726975" y="1913476"/>
            <a:ext cx="10537500" cy="2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50" tIns="102850" rIns="102850" bIns="1028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Kandidatu koji je pripadnik romske nacionalne manjine, a upisuje se na temelju Nacionalnog plana za uključivanje Roma za razdoblje od 2021. do 2027. godine </a:t>
            </a:r>
            <a:endParaRPr sz="160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dodaju se dva boda</a:t>
            </a: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na broj bodova koji je utvrđen tijekom postupka vrednovanja.</a:t>
            </a:r>
            <a:endParaRPr sz="160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Potvrda o pripadnosti romskoj nacionalnoj manjini </a:t>
            </a:r>
            <a:endParaRPr sz="160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(rodni list učenika ili rodni list jednog od roditelja/skrbnika ili izvadak iz popisa birača za roditelja/skrbnika) </a:t>
            </a:r>
            <a:endParaRPr sz="160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81"/>
          <p:cNvSpPr txBox="1"/>
          <p:nvPr/>
        </p:nvSpPr>
        <p:spPr>
          <a:xfrm>
            <a:off x="150425" y="4789075"/>
            <a:ext cx="112866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Kandidatu koji je dijete bez roditelja ili odgovarajuće roditeljske skrbi prema zakonu koji uređuje socijalnu skrb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dodaje se jedan bod </a:t>
            </a: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 broj bodova koji je utvrđen tijekom postupka vrednovanja.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P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otvrdu nadležnog centra za socijalnu skrb da je kandidat dijete bez roditelja ili odgovarajuće roditeljske skrbi.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12d25715cb3_0_77"/>
          <p:cNvSpPr txBox="1">
            <a:spLocks noGrp="1"/>
          </p:cNvSpPr>
          <p:nvPr>
            <p:ph type="title"/>
          </p:nvPr>
        </p:nvSpPr>
        <p:spPr>
          <a:xfrm>
            <a:off x="1295400" y="982125"/>
            <a:ext cx="103083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2860" b="1">
                <a:solidFill>
                  <a:schemeClr val="accent2"/>
                </a:solidFill>
              </a:rPr>
              <a:t>NOVOST VEZANA UZ PRIKUPLJANJE DOKUMENTACIJE </a:t>
            </a:r>
            <a:endParaRPr sz="2860" b="1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60"/>
          </a:p>
        </p:txBody>
      </p:sp>
      <p:sp>
        <p:nvSpPr>
          <p:cNvPr id="673" name="Google Shape;673;g12d25715cb3_0_77"/>
          <p:cNvSpPr txBox="1">
            <a:spLocks noGrp="1"/>
          </p:cNvSpPr>
          <p:nvPr>
            <p:ph type="body" idx="1"/>
          </p:nvPr>
        </p:nvSpPr>
        <p:spPr>
          <a:xfrm>
            <a:off x="1098300" y="2168650"/>
            <a:ext cx="10308300" cy="370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440"/>
              <a:buNone/>
            </a:pPr>
            <a:endParaRPr sz="2060" dirty="0"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440"/>
              <a:buNone/>
            </a:pPr>
            <a:endParaRPr sz="2060" b="1" dirty="0"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440"/>
              <a:buNone/>
            </a:pPr>
            <a:r>
              <a:rPr lang="hr-HR" sz="2060" b="1" dirty="0">
                <a:solidFill>
                  <a:srgbClr val="39976D"/>
                </a:solidFill>
              </a:rPr>
              <a:t>U</a:t>
            </a:r>
            <a:r>
              <a:rPr lang="en-US" sz="2060" b="1" dirty="0" err="1">
                <a:solidFill>
                  <a:srgbClr val="39976D"/>
                </a:solidFill>
              </a:rPr>
              <a:t>čenik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može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odabrati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jedan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ili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više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uvjeta</a:t>
            </a:r>
            <a:r>
              <a:rPr lang="en-US" sz="2060" b="1" dirty="0">
                <a:solidFill>
                  <a:srgbClr val="39976D"/>
                </a:solidFill>
              </a:rPr>
              <a:t> za </a:t>
            </a:r>
            <a:r>
              <a:rPr lang="en-US" sz="2060" b="1" dirty="0" err="1">
                <a:solidFill>
                  <a:srgbClr val="39976D"/>
                </a:solidFill>
              </a:rPr>
              <a:t>koje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misli</a:t>
            </a:r>
            <a:r>
              <a:rPr lang="en-US" sz="2060" b="1" dirty="0">
                <a:solidFill>
                  <a:srgbClr val="39976D"/>
                </a:solidFill>
              </a:rPr>
              <a:t> da </a:t>
            </a:r>
            <a:r>
              <a:rPr lang="en-US" sz="2060" b="1" dirty="0" err="1">
                <a:solidFill>
                  <a:srgbClr val="39976D"/>
                </a:solidFill>
              </a:rPr>
              <a:t>ispunjava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i</a:t>
            </a:r>
            <a:r>
              <a:rPr lang="en-US" sz="2060" b="1" dirty="0">
                <a:solidFill>
                  <a:srgbClr val="39976D"/>
                </a:solidFill>
              </a:rPr>
              <a:t> za </a:t>
            </a:r>
            <a:r>
              <a:rPr lang="en-US" sz="2060" b="1" dirty="0" err="1">
                <a:solidFill>
                  <a:srgbClr val="39976D"/>
                </a:solidFill>
              </a:rPr>
              <a:t>njih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može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odabrati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različite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načine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provjere</a:t>
            </a:r>
            <a:r>
              <a:rPr lang="en-US" sz="2060" b="1" dirty="0">
                <a:solidFill>
                  <a:srgbClr val="39976D"/>
                </a:solidFill>
              </a:rPr>
              <a:t>  </a:t>
            </a:r>
            <a:r>
              <a:rPr lang="en-US" sz="2060" b="1" dirty="0" err="1">
                <a:solidFill>
                  <a:srgbClr val="39976D"/>
                </a:solidFill>
              </a:rPr>
              <a:t>dokumentacije</a:t>
            </a:r>
            <a:endParaRPr sz="2060" b="1" dirty="0">
              <a:solidFill>
                <a:srgbClr val="39976D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440"/>
              <a:buNone/>
            </a:pPr>
            <a:endParaRPr sz="2060" b="1" dirty="0"/>
          </a:p>
          <a:p>
            <a:pPr marL="457200" lvl="0" indent="-35941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2060"/>
              <a:buAutoNum type="arabicPeriod"/>
            </a:pPr>
            <a:r>
              <a:rPr lang="en-US" sz="2060" b="1" dirty="0" err="1"/>
              <a:t>Automatska</a:t>
            </a:r>
            <a:r>
              <a:rPr lang="en-US" sz="2060" b="1" dirty="0"/>
              <a:t> </a:t>
            </a:r>
            <a:r>
              <a:rPr lang="en-US" sz="2060" b="1" dirty="0" err="1"/>
              <a:t>provjera</a:t>
            </a:r>
            <a:r>
              <a:rPr lang="en-US" sz="2060" b="1" dirty="0"/>
              <a:t> - </a:t>
            </a:r>
            <a:r>
              <a:rPr lang="en-US" sz="2060" b="1" dirty="0" err="1"/>
              <a:t>integracijom</a:t>
            </a:r>
            <a:r>
              <a:rPr lang="en-US" sz="2060" b="1" dirty="0"/>
              <a:t> </a:t>
            </a:r>
            <a:r>
              <a:rPr lang="en-US" sz="2060" b="1" dirty="0" err="1"/>
              <a:t>sa</a:t>
            </a:r>
            <a:r>
              <a:rPr lang="en-US" sz="2060" b="1" dirty="0"/>
              <a:t> </a:t>
            </a:r>
            <a:r>
              <a:rPr lang="en-US" sz="2060" b="1" dirty="0" err="1"/>
              <a:t>sustavima</a:t>
            </a:r>
            <a:r>
              <a:rPr lang="en-US" sz="2060" b="1" dirty="0"/>
              <a:t> </a:t>
            </a:r>
            <a:r>
              <a:rPr lang="en-US" sz="2060" b="1" dirty="0" err="1"/>
              <a:t>drugih</a:t>
            </a:r>
            <a:r>
              <a:rPr lang="en-US" sz="2060" b="1" dirty="0"/>
              <a:t> </a:t>
            </a:r>
            <a:r>
              <a:rPr lang="en-US" sz="2060" b="1" dirty="0" err="1"/>
              <a:t>tijela</a:t>
            </a:r>
            <a:r>
              <a:rPr lang="en-US" sz="2060" b="1" dirty="0"/>
              <a:t> </a:t>
            </a:r>
            <a:r>
              <a:rPr lang="en-US" sz="2060" b="1" dirty="0" err="1"/>
              <a:t>državne</a:t>
            </a:r>
            <a:r>
              <a:rPr lang="en-US" sz="2060" b="1" dirty="0"/>
              <a:t> </a:t>
            </a:r>
            <a:r>
              <a:rPr lang="en-US" sz="2060" b="1" dirty="0" err="1"/>
              <a:t>uprave</a:t>
            </a:r>
            <a:r>
              <a:rPr lang="en-US" sz="2060" b="1" dirty="0"/>
              <a:t> </a:t>
            </a:r>
            <a:r>
              <a:rPr lang="en-US" sz="2060" b="1" dirty="0" err="1"/>
              <a:t>ili</a:t>
            </a:r>
            <a:r>
              <a:rPr lang="en-US" sz="2060" b="1" dirty="0"/>
              <a:t> </a:t>
            </a:r>
            <a:r>
              <a:rPr lang="en-US" sz="2060" b="1" dirty="0" err="1"/>
              <a:t>eMaticom</a:t>
            </a:r>
            <a:r>
              <a:rPr lang="en-US" sz="2060" b="1" dirty="0"/>
              <a:t> (</a:t>
            </a:r>
            <a:r>
              <a:rPr lang="en-US" sz="2060" b="1" dirty="0" err="1"/>
              <a:t>potrebna</a:t>
            </a:r>
            <a:r>
              <a:rPr lang="en-US" sz="2060" b="1" dirty="0"/>
              <a:t> </a:t>
            </a:r>
            <a:r>
              <a:rPr lang="en-US" sz="2060" b="1" dirty="0" err="1"/>
              <a:t>privola</a:t>
            </a:r>
            <a:r>
              <a:rPr lang="en-US" sz="2060" b="1" dirty="0"/>
              <a:t> </a:t>
            </a:r>
            <a:r>
              <a:rPr lang="en-US" sz="2060" b="1" dirty="0" err="1"/>
              <a:t>roditelja</a:t>
            </a:r>
            <a:r>
              <a:rPr lang="en-US" sz="2060" b="1" dirty="0"/>
              <a:t>)</a:t>
            </a:r>
            <a:endParaRPr sz="2060" b="1" dirty="0"/>
          </a:p>
          <a:p>
            <a:pPr marL="457200" lvl="0" indent="-35941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60"/>
              <a:buAutoNum type="arabicPeriod"/>
            </a:pPr>
            <a:r>
              <a:rPr lang="en-US" sz="2060" b="1" dirty="0"/>
              <a:t>Da </a:t>
            </a:r>
            <a:r>
              <a:rPr lang="en-US" sz="2060" b="1" dirty="0" err="1"/>
              <a:t>sam</a:t>
            </a:r>
            <a:r>
              <a:rPr lang="en-US" sz="2060" b="1" dirty="0"/>
              <a:t> </a:t>
            </a:r>
            <a:r>
              <a:rPr lang="en-US" sz="2060" b="1" dirty="0" err="1"/>
              <a:t>učita</a:t>
            </a:r>
            <a:r>
              <a:rPr lang="en-US" sz="2060" b="1" dirty="0"/>
              <a:t> </a:t>
            </a:r>
            <a:r>
              <a:rPr lang="en-US" sz="2060" b="1" dirty="0" err="1"/>
              <a:t>dokument</a:t>
            </a:r>
            <a:r>
              <a:rPr lang="en-US" sz="2060" b="1" dirty="0"/>
              <a:t> </a:t>
            </a:r>
            <a:r>
              <a:rPr lang="en-US" sz="2060" b="1" dirty="0" err="1"/>
              <a:t>ili</a:t>
            </a:r>
            <a:r>
              <a:rPr lang="en-US" sz="2060" b="1" dirty="0"/>
              <a:t> </a:t>
            </a:r>
            <a:r>
              <a:rPr lang="en-US" sz="2060" b="1" dirty="0" err="1"/>
              <a:t>potvrdu</a:t>
            </a:r>
            <a:r>
              <a:rPr lang="en-US" sz="2060" b="1" dirty="0"/>
              <a:t>, </a:t>
            </a:r>
            <a:endParaRPr sz="2060" b="1" dirty="0"/>
          </a:p>
          <a:p>
            <a:pPr marL="457200" lvl="0" indent="-35941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60"/>
              <a:buAutoNum type="arabicPeriod"/>
            </a:pPr>
            <a:r>
              <a:rPr lang="en-US" sz="2060" b="1" dirty="0"/>
              <a:t>Da </a:t>
            </a:r>
            <a:r>
              <a:rPr lang="en-US" sz="2060" b="1" dirty="0" err="1"/>
              <a:t>potvrdu</a:t>
            </a:r>
            <a:r>
              <a:rPr lang="en-US" sz="2060" b="1" dirty="0"/>
              <a:t> </a:t>
            </a:r>
            <a:r>
              <a:rPr lang="en-US" sz="2060" b="1" dirty="0" err="1"/>
              <a:t>donese</a:t>
            </a:r>
            <a:r>
              <a:rPr lang="en-US" sz="2060" b="1" dirty="0"/>
              <a:t> </a:t>
            </a:r>
            <a:r>
              <a:rPr lang="en-US" sz="2060" b="1" dirty="0" err="1"/>
              <a:t>razredniku</a:t>
            </a:r>
            <a:r>
              <a:rPr lang="en-US" sz="2060" b="1" dirty="0"/>
              <a:t> / </a:t>
            </a:r>
            <a:r>
              <a:rPr lang="en-US" sz="2060" b="1" dirty="0" err="1"/>
              <a:t>pedagoginji</a:t>
            </a:r>
            <a:endParaRPr sz="2060" b="1" dirty="0"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440"/>
              <a:buNone/>
            </a:pPr>
            <a:endParaRPr sz="1060" b="1" dirty="0"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440"/>
              <a:buNone/>
            </a:pPr>
            <a:r>
              <a:rPr lang="en-US" sz="2060" b="1" dirty="0" err="1"/>
              <a:t>Nakon</a:t>
            </a:r>
            <a:r>
              <a:rPr lang="en-US" sz="2060" b="1" dirty="0"/>
              <a:t> </a:t>
            </a:r>
            <a:r>
              <a:rPr lang="en-US" sz="2060" b="1" dirty="0" err="1"/>
              <a:t>odabranog</a:t>
            </a:r>
            <a:r>
              <a:rPr lang="en-US" sz="2060" b="1" dirty="0"/>
              <a:t> </a:t>
            </a:r>
            <a:r>
              <a:rPr lang="en-US" sz="2060" b="1" dirty="0" err="1"/>
              <a:t>načina</a:t>
            </a:r>
            <a:r>
              <a:rPr lang="en-US" sz="2060" b="1" dirty="0"/>
              <a:t> </a:t>
            </a:r>
            <a:r>
              <a:rPr lang="en-US" sz="2060" b="1" dirty="0" err="1"/>
              <a:t>provjere</a:t>
            </a:r>
            <a:r>
              <a:rPr lang="en-US" sz="2060" b="1" dirty="0"/>
              <a:t>  </a:t>
            </a:r>
            <a:r>
              <a:rPr lang="en-US" sz="2060" b="1" dirty="0" err="1"/>
              <a:t>dokumentacije</a:t>
            </a:r>
            <a:r>
              <a:rPr lang="en-US" sz="2060" b="1" dirty="0"/>
              <a:t> </a:t>
            </a:r>
            <a:r>
              <a:rPr lang="en-US" sz="2060" b="1" dirty="0" err="1"/>
              <a:t>napravljene</a:t>
            </a:r>
            <a:r>
              <a:rPr lang="en-US" sz="2060" b="1" dirty="0"/>
              <a:t> </a:t>
            </a:r>
            <a:r>
              <a:rPr lang="en-US" sz="2060" b="1" dirty="0" err="1"/>
              <a:t>izmjene</a:t>
            </a:r>
            <a:r>
              <a:rPr lang="en-US" sz="2060" b="1" dirty="0"/>
              <a:t> </a:t>
            </a:r>
            <a:r>
              <a:rPr lang="en-US" sz="2060" b="1" dirty="0" err="1"/>
              <a:t>potrebno</a:t>
            </a:r>
            <a:r>
              <a:rPr lang="en-US" sz="2060" b="1" dirty="0"/>
              <a:t>  je </a:t>
            </a:r>
            <a:r>
              <a:rPr lang="en-US" sz="2060" b="1" dirty="0" err="1"/>
              <a:t>spremiti</a:t>
            </a:r>
            <a:endParaRPr sz="2060" b="1" dirty="0"/>
          </a:p>
        </p:txBody>
      </p:sp>
      <p:sp>
        <p:nvSpPr>
          <p:cNvPr id="674" name="Google Shape;674;g12d25715cb3_0_7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12d25715cb3_0_8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accent3"/>
                </a:solidFill>
              </a:rPr>
              <a:t>Ako učenik zatraži automatsku provjeru</a:t>
            </a:r>
            <a:endParaRPr sz="5600" b="1">
              <a:solidFill>
                <a:schemeClr val="accent3"/>
              </a:solidFill>
            </a:endParaRPr>
          </a:p>
        </p:txBody>
      </p:sp>
      <p:sp>
        <p:nvSpPr>
          <p:cNvPr id="681" name="Google Shape;681;g12d25715cb3_0_84"/>
          <p:cNvSpPr txBox="1">
            <a:spLocks noGrp="1"/>
          </p:cNvSpPr>
          <p:nvPr>
            <p:ph type="body" idx="1"/>
          </p:nvPr>
        </p:nvSpPr>
        <p:spPr>
          <a:xfrm>
            <a:off x="1295400" y="2386537"/>
            <a:ext cx="9601200" cy="348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Roditelji se prijavljuju u sustav  radi davanja privole za dohvaćanje podataka kojim se dokazuju elementi  koji donose  dodatne bodove za upis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Upute za prijavu putem sustava NIAS dostupne su na mrežnoj stranici NIAS-a na adresi: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100" u="sng">
                <a:solidFill>
                  <a:schemeClr val="hlink"/>
                </a:solidFill>
                <a:hlinkClick r:id="rId3"/>
              </a:rPr>
              <a:t>https://nias.gov.hr/Content/Documents/NIAS_Korisnicka_uputa.pd(https://nias.gov.hr/)</a:t>
            </a:r>
            <a:endParaRPr sz="210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682" name="Google Shape;682;g12d25715cb3_0_8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0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104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104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104"/>
          <p:cNvSpPr txBox="1">
            <a:spLocks noGrp="1"/>
          </p:cNvSpPr>
          <p:nvPr>
            <p:ph type="title"/>
          </p:nvPr>
        </p:nvSpPr>
        <p:spPr>
          <a:xfrm>
            <a:off x="608012" y="496088"/>
            <a:ext cx="3552006" cy="5353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ndara"/>
              <a:buNone/>
            </a:pPr>
            <a:r>
              <a:rPr lang="en-US" sz="3100" b="1">
                <a:solidFill>
                  <a:srgbClr val="7CCCAB"/>
                </a:solidFill>
              </a:rPr>
              <a:t>ZDRAVSTVENA SPOSOBNOST KANDIDATA</a:t>
            </a:r>
            <a:endParaRPr sz="3100" b="1">
              <a:solidFill>
                <a:srgbClr val="7CCCAB"/>
              </a:solidFill>
            </a:endParaRPr>
          </a:p>
        </p:txBody>
      </p:sp>
      <p:sp>
        <p:nvSpPr>
          <p:cNvPr id="721" name="Google Shape;721;p104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2" name="Google Shape;722;p104"/>
          <p:cNvGrpSpPr/>
          <p:nvPr/>
        </p:nvGrpSpPr>
        <p:grpSpPr>
          <a:xfrm>
            <a:off x="4976318" y="214824"/>
            <a:ext cx="7349901" cy="7376487"/>
            <a:chOff x="1628382" y="2947"/>
            <a:chExt cx="3953546" cy="7062105"/>
          </a:xfrm>
        </p:grpSpPr>
        <p:sp>
          <p:nvSpPr>
            <p:cNvPr id="723" name="Google Shape;723;p104"/>
            <p:cNvSpPr/>
            <p:nvPr/>
          </p:nvSpPr>
          <p:spPr>
            <a:xfrm>
              <a:off x="1750636" y="2947"/>
              <a:ext cx="3813842" cy="1945365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04"/>
            <p:cNvSpPr txBox="1"/>
            <p:nvPr/>
          </p:nvSpPr>
          <p:spPr>
            <a:xfrm>
              <a:off x="1845601" y="97912"/>
              <a:ext cx="3623912" cy="1755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53325" rIns="10667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04"/>
            <p:cNvSpPr/>
            <p:nvPr/>
          </p:nvSpPr>
          <p:spPr>
            <a:xfrm>
              <a:off x="1750632" y="2045575"/>
              <a:ext cx="3768000" cy="2329500"/>
            </a:xfrm>
            <a:prstGeom prst="roundRect">
              <a:avLst>
                <a:gd name="adj" fmla="val 16667"/>
              </a:avLst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04"/>
            <p:cNvSpPr txBox="1"/>
            <p:nvPr/>
          </p:nvSpPr>
          <p:spPr>
            <a:xfrm>
              <a:off x="1628382" y="2429564"/>
              <a:ext cx="3939900" cy="19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53325" rIns="106675" bIns="53325" anchor="ctr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Potvrd</a:t>
              </a:r>
              <a:r>
                <a:rPr lang="en-US" sz="2000" dirty="0" err="1">
                  <a:solidFill>
                    <a:schemeClr val="lt1"/>
                  </a:solidFill>
                </a:rPr>
                <a:t>a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nadležnoga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školskog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liječnika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o </a:t>
              </a: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zdravstvenoj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sposobnosti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kandidata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za </a:t>
              </a: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propisani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program </a:t>
              </a: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ili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liječničku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svjedodžbu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medicine </a:t>
              </a: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rada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rgbClr val="FFC000"/>
                  </a:solidFill>
                </a:rPr>
                <a:t>OSIM UČENIKA S TEŠKOĆAMA - KOJI  IMAJU MIŠLJENJE HZZ ( </a:t>
              </a:r>
              <a:r>
                <a:rPr lang="en-US" sz="2000" dirty="0" err="1">
                  <a:solidFill>
                    <a:srgbClr val="FFC000"/>
                  </a:solidFill>
                </a:rPr>
                <a:t>tamo</a:t>
              </a:r>
              <a:r>
                <a:rPr lang="en-US" sz="2000" dirty="0">
                  <a:solidFill>
                    <a:srgbClr val="FFC000"/>
                  </a:solidFill>
                </a:rPr>
                <a:t> </a:t>
              </a:r>
              <a:r>
                <a:rPr lang="en-US" sz="2000" dirty="0" err="1">
                  <a:solidFill>
                    <a:srgbClr val="FFC000"/>
                  </a:solidFill>
                </a:rPr>
                <a:t>su</a:t>
              </a:r>
              <a:r>
                <a:rPr lang="en-US" sz="2000" dirty="0">
                  <a:solidFill>
                    <a:srgbClr val="FFC000"/>
                  </a:solidFill>
                </a:rPr>
                <a:t> </a:t>
              </a:r>
              <a:r>
                <a:rPr lang="en-US" sz="2000" dirty="0" err="1">
                  <a:solidFill>
                    <a:srgbClr val="FFC000"/>
                  </a:solidFill>
                </a:rPr>
                <a:t>obavili</a:t>
              </a:r>
              <a:r>
                <a:rPr lang="en-US" sz="2000" dirty="0">
                  <a:solidFill>
                    <a:srgbClr val="FFC000"/>
                  </a:solidFill>
                </a:rPr>
                <a:t> </a:t>
              </a:r>
              <a:r>
                <a:rPr lang="en-US" sz="2000" dirty="0" err="1">
                  <a:solidFill>
                    <a:srgbClr val="FFC000"/>
                  </a:solidFill>
                </a:rPr>
                <a:t>i</a:t>
              </a:r>
              <a:r>
                <a:rPr lang="en-US" sz="2000" dirty="0">
                  <a:solidFill>
                    <a:srgbClr val="FFC000"/>
                  </a:solidFill>
                </a:rPr>
                <a:t> </a:t>
              </a:r>
              <a:r>
                <a:rPr lang="en-US" sz="2000" dirty="0" err="1">
                  <a:solidFill>
                    <a:srgbClr val="FFC000"/>
                  </a:solidFill>
                </a:rPr>
                <a:t>zdravstveni</a:t>
              </a:r>
              <a:r>
                <a:rPr lang="en-US" sz="2000" dirty="0">
                  <a:solidFill>
                    <a:srgbClr val="FFC000"/>
                  </a:solidFill>
                </a:rPr>
                <a:t> </a:t>
              </a:r>
              <a:r>
                <a:rPr lang="en-US" sz="2000" dirty="0" err="1">
                  <a:solidFill>
                    <a:srgbClr val="FFC000"/>
                  </a:solidFill>
                </a:rPr>
                <a:t>pregled</a:t>
              </a:r>
              <a:r>
                <a:rPr lang="en-US" sz="2000" dirty="0">
                  <a:solidFill>
                    <a:srgbClr val="FFC000"/>
                  </a:solidFill>
                </a:rPr>
                <a:t>)</a:t>
              </a:r>
              <a:endParaRPr sz="2000" dirty="0">
                <a:solidFill>
                  <a:srgbClr val="FFC000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04"/>
            <p:cNvSpPr/>
            <p:nvPr/>
          </p:nvSpPr>
          <p:spPr>
            <a:xfrm>
              <a:off x="1745829" y="4626965"/>
              <a:ext cx="3836100" cy="1945500"/>
            </a:xfrm>
            <a:prstGeom prst="roundRect">
              <a:avLst>
                <a:gd name="adj" fmla="val 16667"/>
              </a:avLst>
            </a:prstGeom>
            <a:blipFill rotWithShape="1">
              <a:blip r:embed="rId7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04"/>
            <p:cNvSpPr txBox="1"/>
            <p:nvPr/>
          </p:nvSpPr>
          <p:spPr>
            <a:xfrm>
              <a:off x="1750633" y="4626952"/>
              <a:ext cx="3695400" cy="243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51425" rIns="102850" bIns="5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lang="en-US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znimno, kandidat koji u trenutku upisa nije u mogućnosti dostaviti liječničku svjedodžbu medicine rada, pri upisu dostavlja potvrdu obiteljskog liječnika, a liječničku svjedodžbu medicine rada dostavlja školi najkasnije do 30. rujna tekuće školske godine</a:t>
              </a: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000">
                <a:solidFill>
                  <a:schemeClr val="lt1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000">
                <a:solidFill>
                  <a:schemeClr val="lt1"/>
                </a:solidFill>
              </a:endParaRPr>
            </a:p>
          </p:txBody>
        </p:sp>
      </p:grpSp>
      <p:sp>
        <p:nvSpPr>
          <p:cNvPr id="729" name="Google Shape;729;p104"/>
          <p:cNvSpPr txBox="1"/>
          <p:nvPr/>
        </p:nvSpPr>
        <p:spPr>
          <a:xfrm>
            <a:off x="5288437" y="314017"/>
            <a:ext cx="70053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Za neke programe obvezno je utvrđivanje zdravstvene sposobnost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i: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45"/>
          <p:cNvSpPr txBox="1">
            <a:spLocks noGrp="1"/>
          </p:cNvSpPr>
          <p:nvPr>
            <p:ph type="title"/>
          </p:nvPr>
        </p:nvSpPr>
        <p:spPr>
          <a:xfrm>
            <a:off x="7463125" y="1261425"/>
            <a:ext cx="39876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538B"/>
              </a:buClr>
              <a:buSzPts val="6600"/>
              <a:buNone/>
            </a:pPr>
            <a:r>
              <a:rPr lang="en-US" sz="6600" b="1">
                <a:solidFill>
                  <a:srgbClr val="1D538B"/>
                </a:solidFill>
              </a:rPr>
              <a:t>ROKOVI</a:t>
            </a:r>
            <a:endParaRPr/>
          </a:p>
        </p:txBody>
      </p:sp>
      <p:sp>
        <p:nvSpPr>
          <p:cNvPr id="803" name="Google Shape;803;p45"/>
          <p:cNvSpPr txBox="1"/>
          <p:nvPr/>
        </p:nvSpPr>
        <p:spPr>
          <a:xfrm>
            <a:off x="8077200" y="6392862"/>
            <a:ext cx="1905000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37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4" name="Google Shape;804;p45" descr="Deadlines &gt; Education Abroa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050" y="544650"/>
            <a:ext cx="6896099" cy="58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4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AA9E9654-730D-36CD-7D38-9037B43BDE36}"/>
              </a:ext>
            </a:extLst>
          </p:cNvPr>
          <p:cNvSpPr txBox="1"/>
          <p:nvPr/>
        </p:nvSpPr>
        <p:spPr>
          <a:xfrm>
            <a:off x="8606672" y="2007909"/>
            <a:ext cx="24164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LJETNI UPISNI ROK ZA REDOVNE UČENIKE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F82CB7B-5AE9-4FC8-AED1-CBCCF745D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06" y="765402"/>
            <a:ext cx="7252149" cy="532719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56"/>
          <p:cNvSpPr txBox="1">
            <a:spLocks noGrp="1"/>
          </p:cNvSpPr>
          <p:nvPr>
            <p:ph type="title"/>
          </p:nvPr>
        </p:nvSpPr>
        <p:spPr>
          <a:xfrm>
            <a:off x="1021975" y="692150"/>
            <a:ext cx="105114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44"/>
              <a:buFont typeface="Candara"/>
              <a:buNone/>
            </a:pPr>
            <a:r>
              <a:rPr lang="en-US" sz="4000" dirty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UPISNICE  </a:t>
            </a:r>
            <a:r>
              <a:rPr lang="en-US" sz="4000" dirty="0" err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i</a:t>
            </a:r>
            <a:r>
              <a:rPr lang="en-US" sz="4000" dirty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ostali</a:t>
            </a:r>
            <a:r>
              <a:rPr lang="en-US" sz="4000" dirty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dokumenti</a:t>
            </a:r>
            <a:r>
              <a:rPr lang="en-US" sz="4000" dirty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   </a:t>
            </a:r>
            <a:r>
              <a:rPr lang="hr-HR" sz="2800" dirty="0">
                <a:solidFill>
                  <a:srgbClr val="FF0000"/>
                </a:solidFill>
                <a:latin typeface="+mj-lt"/>
                <a:ea typeface="Candara"/>
                <a:cs typeface="Candara"/>
                <a:sym typeface="Candara"/>
              </a:rPr>
              <a:t>7</a:t>
            </a:r>
            <a:r>
              <a:rPr lang="en-US" sz="29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hr-HR" sz="29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7.</a:t>
            </a:r>
            <a:r>
              <a:rPr lang="en-US" sz="29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hr-HR" sz="29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en-US" sz="29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.7.202</a:t>
            </a:r>
            <a:r>
              <a:rPr lang="hr-HR" sz="29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29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5900" dirty="0">
              <a:solidFill>
                <a:srgbClr val="FF0000"/>
              </a:solidFill>
            </a:endParaRPr>
          </a:p>
        </p:txBody>
      </p:sp>
      <p:sp>
        <p:nvSpPr>
          <p:cNvPr id="824" name="Google Shape;824;p56"/>
          <p:cNvSpPr txBox="1">
            <a:spLocks noGrp="1"/>
          </p:cNvSpPr>
          <p:nvPr>
            <p:ph type="body" idx="1"/>
          </p:nvPr>
        </p:nvSpPr>
        <p:spPr>
          <a:xfrm>
            <a:off x="1021969" y="2584180"/>
            <a:ext cx="9894269" cy="40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66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</a:pPr>
            <a:endParaRPr sz="100" b="1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27305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Char char="*"/>
            </a:pP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učenici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ispisuju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sa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svog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sučelja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i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hr-HR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učitavaju u sustav ili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donose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u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srednju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školu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na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upis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sa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svim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ostalim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dokumentima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koje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traži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ta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škola</a:t>
            </a:r>
            <a:endParaRPr dirty="0"/>
          </a:p>
          <a:p>
            <a:pPr marL="273050" lvl="0" indent="-203200" algn="ctr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None/>
            </a:pPr>
            <a:endParaRPr sz="1100" b="1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203200" algn="ctr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None/>
            </a:pPr>
            <a:endParaRPr sz="1100" b="1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203200" algn="ctr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None/>
            </a:pPr>
            <a:endParaRPr sz="1100" b="1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27305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Char char="*"/>
            </a:pPr>
            <a:r>
              <a:rPr lang="en-US" sz="2800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rokove</a:t>
            </a:r>
            <a:r>
              <a:rPr lang="en-US" sz="2800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određuju</a:t>
            </a:r>
            <a:r>
              <a:rPr lang="en-US" sz="2800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srednje</a:t>
            </a:r>
            <a:r>
              <a:rPr lang="en-US" sz="2800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škole</a:t>
            </a:r>
            <a:r>
              <a:rPr lang="en-US" sz="2800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pa je </a:t>
            </a:r>
            <a:r>
              <a:rPr lang="en-US" sz="2800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potrebno</a:t>
            </a:r>
            <a:r>
              <a:rPr lang="en-US" sz="2800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pratiti</a:t>
            </a:r>
            <a:r>
              <a:rPr lang="en-US" sz="2800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njihove</a:t>
            </a:r>
            <a:r>
              <a:rPr lang="en-US" sz="2800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web </a:t>
            </a:r>
            <a:r>
              <a:rPr lang="en-US" sz="2800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stranice</a:t>
            </a:r>
            <a:endParaRPr dirty="0"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d25715cb3_0_47"/>
          <p:cNvSpPr txBox="1">
            <a:spLocks noGrp="1"/>
          </p:cNvSpPr>
          <p:nvPr>
            <p:ph type="title"/>
          </p:nvPr>
        </p:nvSpPr>
        <p:spPr>
          <a:xfrm>
            <a:off x="1295402" y="770907"/>
            <a:ext cx="96012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en-US" sz="4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https://srednje.e-upisi.hr</a:t>
            </a:r>
            <a:endParaRPr/>
          </a:p>
        </p:txBody>
      </p:sp>
      <p:sp>
        <p:nvSpPr>
          <p:cNvPr id="219" name="Google Shape;219;g12d25715cb3_0_47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12d25715cb3_0_4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g12d25715cb3_0_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350" y="1960025"/>
            <a:ext cx="10801000" cy="428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10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endParaRPr dirty="0"/>
          </a:p>
        </p:txBody>
      </p:sp>
      <p:sp>
        <p:nvSpPr>
          <p:cNvPr id="830" name="Google Shape;830;p10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64D31670-D426-BE1C-C8A6-BD5CDB12F91F}"/>
              </a:ext>
            </a:extLst>
          </p:cNvPr>
          <p:cNvSpPr txBox="1"/>
          <p:nvPr/>
        </p:nvSpPr>
        <p:spPr>
          <a:xfrm>
            <a:off x="8372243" y="1977288"/>
            <a:ext cx="22530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JESENSKI UPISNI ROK REDOVITIH UČENIKA</a:t>
            </a:r>
          </a:p>
        </p:txBody>
      </p:sp>
      <p:pic>
        <p:nvPicPr>
          <p:cNvPr id="2050" name="Picture 2" descr="https://www.srednja.hr/app/uploads/2025/05/jesenski-rok-upisa-u-srednje-2025.jpg">
            <a:extLst>
              <a:ext uri="{FF2B5EF4-FFF2-40B4-BE49-F238E27FC236}">
                <a16:creationId xmlns:a16="http://schemas.microsoft.com/office/drawing/2014/main" id="{E4FC2987-7DA3-4E65-87A0-6EA032052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67925"/>
            <a:ext cx="7444189" cy="510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48"/>
          <p:cNvSpPr txBox="1">
            <a:spLocks noGrp="1"/>
          </p:cNvSpPr>
          <p:nvPr>
            <p:ph type="title"/>
          </p:nvPr>
        </p:nvSpPr>
        <p:spPr>
          <a:xfrm>
            <a:off x="801278" y="895546"/>
            <a:ext cx="10680569" cy="2679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100" b="1" i="0" u="none" strike="noStrike" cap="none">
                <a:latin typeface="Garamond"/>
                <a:ea typeface="Garamond"/>
                <a:cs typeface="Garamond"/>
                <a:sym typeface="Garamond"/>
              </a:rPr>
              <a:t>U drugome odnosno jesenskom upisnom roku moguće je prijaviti samo obrazovne programe za koje upisna kvota u ljetnom roku nije popunjena.</a:t>
            </a:r>
            <a:endParaRPr/>
          </a:p>
        </p:txBody>
      </p:sp>
      <p:sp>
        <p:nvSpPr>
          <p:cNvPr id="837" name="Google Shape;837;p4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800"/>
              <a:buNone/>
            </a:pPr>
            <a:fld id="{00000000-1234-1234-1234-123412341234}" type="slidenum">
              <a:rPr lang="en-US" sz="800"/>
              <a:t>41</a:t>
            </a:fld>
            <a:endParaRPr sz="8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1D0AC3-E293-CB8B-F202-8AF69F04B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333" y="1752606"/>
            <a:ext cx="2811423" cy="2800540"/>
          </a:xfrm>
        </p:spPr>
        <p:txBody>
          <a:bodyPr>
            <a:normAutofit fontScale="90000"/>
          </a:bodyPr>
          <a:lstStyle/>
          <a:p>
            <a:r>
              <a:rPr lang="hr-HR" dirty="0"/>
              <a:t>UPISI UČENIKA S TEŠKOĆAMA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D4CB231-BBE9-BE2B-5798-260201905D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C542A28-5BAA-E42B-8FF5-0D63857B90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42</a:t>
            </a:fld>
            <a:endParaRPr lang="en-US" sz="1400">
              <a:solidFill>
                <a:srgbClr val="000000"/>
              </a:solidFill>
            </a:endParaRPr>
          </a:p>
        </p:txBody>
      </p:sp>
      <p:graphicFrame>
        <p:nvGraphicFramePr>
          <p:cNvPr id="5" name="Tablica 4">
            <a:extLst>
              <a:ext uri="{FF2B5EF4-FFF2-40B4-BE49-F238E27FC236}">
                <a16:creationId xmlns:a16="http://schemas.microsoft.com/office/drawing/2014/main" id="{837AD9E5-4C3B-48AF-B013-AA6BD6D38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523176"/>
              </p:ext>
            </p:extLst>
          </p:nvPr>
        </p:nvGraphicFramePr>
        <p:xfrm>
          <a:off x="1073020" y="671805"/>
          <a:ext cx="6512768" cy="12596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04974">
                  <a:extLst>
                    <a:ext uri="{9D8B030D-6E8A-4147-A177-3AD203B41FA5}">
                      <a16:colId xmlns:a16="http://schemas.microsoft.com/office/drawing/2014/main" val="2886881731"/>
                    </a:ext>
                  </a:extLst>
                </a:gridCol>
                <a:gridCol w="2107794">
                  <a:extLst>
                    <a:ext uri="{9D8B030D-6E8A-4147-A177-3AD203B41FA5}">
                      <a16:colId xmlns:a16="http://schemas.microsoft.com/office/drawing/2014/main" val="1152772414"/>
                    </a:ext>
                  </a:extLst>
                </a:gridCol>
              </a:tblGrid>
              <a:tr h="143182">
                <a:tc>
                  <a:txBody>
                    <a:bodyPr/>
                    <a:lstStyle/>
                    <a:p>
                      <a:pPr marL="683895">
                        <a:lnSpc>
                          <a:spcPts val="1055"/>
                        </a:lnSpc>
                        <a:spcAft>
                          <a:spcPts val="0"/>
                        </a:spcAft>
                      </a:pPr>
                      <a:r>
                        <a:rPr lang="hr-HR" sz="1000" spc="-35">
                          <a:effectLst/>
                        </a:rPr>
                        <a:t>Opis</a:t>
                      </a:r>
                      <a:r>
                        <a:rPr lang="hr-HR" sz="1000" spc="5">
                          <a:effectLst/>
                        </a:rPr>
                        <a:t> </a:t>
                      </a:r>
                      <a:r>
                        <a:rPr lang="hr-HR" sz="1000" spc="-10">
                          <a:effectLst/>
                        </a:rPr>
                        <a:t>postupka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55"/>
                        </a:lnSpc>
                        <a:spcAft>
                          <a:spcPts val="0"/>
                        </a:spcAft>
                      </a:pPr>
                      <a:r>
                        <a:rPr lang="hr-HR" sz="1000" spc="-10">
                          <a:effectLst/>
                        </a:rPr>
                        <a:t>Datum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73761569"/>
                  </a:ext>
                </a:extLst>
              </a:tr>
              <a:tr h="1116450">
                <a:tc>
                  <a:txBody>
                    <a:bodyPr/>
                    <a:lstStyle/>
                    <a:p>
                      <a:pPr marL="28575" marR="24130" algn="just">
                        <a:lnSpc>
                          <a:spcPts val="1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Kandidati</a:t>
                      </a:r>
                      <a:r>
                        <a:rPr lang="hr-HR" sz="1000" spc="-10" dirty="0">
                          <a:effectLst/>
                        </a:rPr>
                        <a:t> </a:t>
                      </a:r>
                      <a:r>
                        <a:rPr lang="hr-HR" sz="1000" dirty="0">
                          <a:effectLst/>
                        </a:rPr>
                        <a:t>s</a:t>
                      </a:r>
                      <a:r>
                        <a:rPr lang="hr-HR" sz="1000" spc="-10" dirty="0">
                          <a:effectLst/>
                        </a:rPr>
                        <a:t> </a:t>
                      </a:r>
                      <a:r>
                        <a:rPr lang="hr-HR" sz="1000" dirty="0">
                          <a:effectLst/>
                        </a:rPr>
                        <a:t>teškoćama</a:t>
                      </a:r>
                      <a:r>
                        <a:rPr lang="hr-HR" sz="1000" spc="-10" dirty="0">
                          <a:effectLst/>
                        </a:rPr>
                        <a:t> </a:t>
                      </a:r>
                      <a:r>
                        <a:rPr lang="hr-HR" sz="1000" dirty="0">
                          <a:effectLst/>
                        </a:rPr>
                        <a:t>u</a:t>
                      </a:r>
                      <a:r>
                        <a:rPr lang="hr-HR" sz="1000" spc="-10" dirty="0">
                          <a:effectLst/>
                        </a:rPr>
                        <a:t> </a:t>
                      </a:r>
                      <a:r>
                        <a:rPr lang="hr-HR" sz="1000" dirty="0">
                          <a:effectLst/>
                        </a:rPr>
                        <a:t>razvoju</a:t>
                      </a:r>
                      <a:r>
                        <a:rPr lang="hr-HR" sz="1000" spc="-10" dirty="0">
                          <a:effectLst/>
                        </a:rPr>
                        <a:t> </a:t>
                      </a:r>
                      <a:r>
                        <a:rPr lang="hr-HR" sz="1000" dirty="0" err="1">
                          <a:effectLst/>
                        </a:rPr>
                        <a:t>prijavlju</a:t>
                      </a:r>
                      <a:r>
                        <a:rPr lang="hr-HR" sz="1000" dirty="0">
                          <a:effectLst/>
                        </a:rPr>
                        <a:t>- </a:t>
                      </a:r>
                      <a:r>
                        <a:rPr lang="hr-HR" sz="1000" spc="-20" dirty="0">
                          <a:effectLst/>
                        </a:rPr>
                        <a:t>ju</a:t>
                      </a:r>
                      <a:r>
                        <a:rPr lang="hr-HR" sz="1000" spc="-40" dirty="0">
                          <a:effectLst/>
                        </a:rPr>
                        <a:t> </a:t>
                      </a:r>
                      <a:r>
                        <a:rPr lang="hr-HR" sz="1000" spc="-20" dirty="0">
                          <a:effectLst/>
                        </a:rPr>
                        <a:t>se</a:t>
                      </a:r>
                      <a:r>
                        <a:rPr lang="hr-HR" sz="1000" spc="-35" dirty="0">
                          <a:effectLst/>
                        </a:rPr>
                        <a:t> </a:t>
                      </a:r>
                      <a:r>
                        <a:rPr lang="hr-HR" sz="1000" spc="-20" dirty="0">
                          <a:effectLst/>
                        </a:rPr>
                        <a:t>u</a:t>
                      </a:r>
                      <a:r>
                        <a:rPr lang="hr-HR" sz="1000" spc="-35" dirty="0">
                          <a:effectLst/>
                        </a:rPr>
                        <a:t> </a:t>
                      </a:r>
                      <a:r>
                        <a:rPr lang="hr-HR" sz="1000" spc="-20" dirty="0">
                          <a:effectLst/>
                        </a:rPr>
                        <a:t>županijske</a:t>
                      </a:r>
                      <a:r>
                        <a:rPr lang="hr-HR" sz="1000" spc="-40" dirty="0">
                          <a:effectLst/>
                        </a:rPr>
                        <a:t> </a:t>
                      </a:r>
                      <a:r>
                        <a:rPr lang="hr-HR" sz="1000" spc="-20" dirty="0">
                          <a:effectLst/>
                        </a:rPr>
                        <a:t>upravne</a:t>
                      </a:r>
                      <a:r>
                        <a:rPr lang="hr-HR" sz="1000" spc="-35" dirty="0">
                          <a:effectLst/>
                        </a:rPr>
                        <a:t> </a:t>
                      </a:r>
                      <a:r>
                        <a:rPr lang="hr-HR" sz="1000" spc="-20" dirty="0">
                          <a:effectLst/>
                        </a:rPr>
                        <a:t>odjele</a:t>
                      </a:r>
                      <a:r>
                        <a:rPr lang="hr-HR" sz="1000" spc="-35" dirty="0">
                          <a:effectLst/>
                        </a:rPr>
                        <a:t> </a:t>
                      </a:r>
                      <a:r>
                        <a:rPr lang="hr-HR" sz="1000" spc="-20" dirty="0">
                          <a:effectLst/>
                        </a:rPr>
                        <a:t>za</a:t>
                      </a:r>
                      <a:r>
                        <a:rPr lang="hr-HR" sz="1000" spc="-40" dirty="0">
                          <a:effectLst/>
                        </a:rPr>
                        <a:t> </a:t>
                      </a:r>
                      <a:r>
                        <a:rPr lang="hr-HR" sz="1000" spc="-20" dirty="0" err="1">
                          <a:effectLst/>
                        </a:rPr>
                        <a:t>ob</a:t>
                      </a:r>
                      <a:r>
                        <a:rPr lang="hr-HR" sz="1000" spc="-20" dirty="0">
                          <a:effectLst/>
                        </a:rPr>
                        <a:t>- </a:t>
                      </a:r>
                      <a:r>
                        <a:rPr lang="hr-HR" sz="1000" spc="-20" dirty="0" err="1">
                          <a:effectLst/>
                        </a:rPr>
                        <a:t>razovanje</a:t>
                      </a:r>
                      <a:r>
                        <a:rPr lang="hr-HR" sz="1000" spc="-20" dirty="0">
                          <a:effectLst/>
                        </a:rPr>
                        <a:t>,</a:t>
                      </a:r>
                      <a:r>
                        <a:rPr lang="hr-HR" sz="1000" spc="-40" dirty="0">
                          <a:effectLst/>
                        </a:rPr>
                        <a:t> </a:t>
                      </a:r>
                      <a:r>
                        <a:rPr lang="hr-HR" sz="1000" spc="-20" dirty="0">
                          <a:effectLst/>
                        </a:rPr>
                        <a:t>odnosno</a:t>
                      </a:r>
                      <a:r>
                        <a:rPr lang="hr-HR" sz="1000" spc="-35" dirty="0">
                          <a:effectLst/>
                        </a:rPr>
                        <a:t> </a:t>
                      </a:r>
                      <a:r>
                        <a:rPr lang="hr-HR" sz="1000" spc="-20" dirty="0">
                          <a:effectLst/>
                        </a:rPr>
                        <a:t>Gradskom</a:t>
                      </a:r>
                      <a:r>
                        <a:rPr lang="hr-HR" sz="1000" spc="-35" dirty="0">
                          <a:effectLst/>
                        </a:rPr>
                        <a:t> </a:t>
                      </a:r>
                      <a:r>
                        <a:rPr lang="hr-HR" sz="1000" spc="-20" dirty="0">
                          <a:effectLst/>
                        </a:rPr>
                        <a:t>uredu</a:t>
                      </a:r>
                      <a:r>
                        <a:rPr lang="hr-HR" sz="1000" spc="-40" dirty="0">
                          <a:effectLst/>
                        </a:rPr>
                        <a:t> </a:t>
                      </a:r>
                      <a:r>
                        <a:rPr lang="hr-HR" sz="1000" spc="-20" dirty="0">
                          <a:effectLst/>
                        </a:rPr>
                        <a:t>za </a:t>
                      </a:r>
                      <a:r>
                        <a:rPr lang="hr-HR" sz="1000" spc="-30" dirty="0">
                          <a:effectLst/>
                        </a:rPr>
                        <a:t>obrazovanje,</a:t>
                      </a:r>
                      <a:r>
                        <a:rPr lang="hr-HR" sz="1000" spc="-25" dirty="0">
                          <a:effectLst/>
                        </a:rPr>
                        <a:t> </a:t>
                      </a:r>
                      <a:r>
                        <a:rPr lang="hr-HR" sz="1000" spc="-30" dirty="0">
                          <a:effectLst/>
                        </a:rPr>
                        <a:t>sport</a:t>
                      </a:r>
                      <a:r>
                        <a:rPr lang="hr-HR" sz="1000" spc="-25" dirty="0">
                          <a:effectLst/>
                        </a:rPr>
                        <a:t> </a:t>
                      </a:r>
                      <a:r>
                        <a:rPr lang="hr-HR" sz="1000" spc="-30" dirty="0">
                          <a:effectLst/>
                        </a:rPr>
                        <a:t>i</a:t>
                      </a:r>
                      <a:r>
                        <a:rPr lang="hr-HR" sz="1000" spc="-25" dirty="0">
                          <a:effectLst/>
                        </a:rPr>
                        <a:t> </a:t>
                      </a:r>
                      <a:r>
                        <a:rPr lang="hr-HR" sz="1000" spc="-30" dirty="0">
                          <a:effectLst/>
                        </a:rPr>
                        <a:t>mlade</a:t>
                      </a:r>
                      <a:r>
                        <a:rPr lang="hr-HR" sz="1000" spc="-25" dirty="0">
                          <a:effectLst/>
                        </a:rPr>
                        <a:t> </a:t>
                      </a:r>
                      <a:r>
                        <a:rPr lang="hr-HR" sz="1000" spc="-30" dirty="0">
                          <a:effectLst/>
                        </a:rPr>
                        <a:t>Grada</a:t>
                      </a:r>
                      <a:r>
                        <a:rPr lang="hr-HR" sz="1000" spc="-25" dirty="0">
                          <a:effectLst/>
                        </a:rPr>
                        <a:t> </a:t>
                      </a:r>
                      <a:r>
                        <a:rPr lang="hr-HR" sz="1000" spc="-30" dirty="0" err="1">
                          <a:effectLst/>
                        </a:rPr>
                        <a:t>Zagre</a:t>
                      </a:r>
                      <a:r>
                        <a:rPr lang="hr-HR" sz="1000" spc="-30" dirty="0">
                          <a:effectLst/>
                        </a:rPr>
                        <a:t>-</a:t>
                      </a:r>
                      <a:r>
                        <a:rPr lang="hr-HR" sz="1000" dirty="0">
                          <a:effectLst/>
                        </a:rPr>
                        <a:t> </a:t>
                      </a:r>
                      <a:r>
                        <a:rPr lang="hr-HR" sz="1000" dirty="0" err="1">
                          <a:effectLst/>
                        </a:rPr>
                        <a:t>ba</a:t>
                      </a:r>
                      <a:r>
                        <a:rPr lang="hr-HR" sz="1000" spc="-5" dirty="0">
                          <a:effectLst/>
                        </a:rPr>
                        <a:t> </a:t>
                      </a:r>
                      <a:r>
                        <a:rPr lang="hr-HR" sz="1000" dirty="0">
                          <a:effectLst/>
                        </a:rPr>
                        <a:t>te</a:t>
                      </a:r>
                      <a:r>
                        <a:rPr lang="hr-HR" sz="1000" spc="-5" dirty="0">
                          <a:effectLst/>
                        </a:rPr>
                        <a:t> </a:t>
                      </a:r>
                      <a:r>
                        <a:rPr lang="hr-HR" sz="1000" dirty="0">
                          <a:effectLst/>
                        </a:rPr>
                        <a:t>iskazuju</a:t>
                      </a:r>
                      <a:r>
                        <a:rPr lang="hr-HR" sz="1000" spc="-5" dirty="0">
                          <a:effectLst/>
                        </a:rPr>
                        <a:t> </a:t>
                      </a:r>
                      <a:r>
                        <a:rPr lang="hr-HR" sz="1000" dirty="0">
                          <a:effectLst/>
                        </a:rPr>
                        <a:t>svoj</a:t>
                      </a:r>
                      <a:r>
                        <a:rPr lang="hr-HR" sz="1000" spc="-5" dirty="0">
                          <a:effectLst/>
                        </a:rPr>
                        <a:t> </a:t>
                      </a:r>
                      <a:r>
                        <a:rPr lang="hr-HR" sz="1000" dirty="0">
                          <a:effectLst/>
                        </a:rPr>
                        <a:t>odabir</a:t>
                      </a:r>
                      <a:r>
                        <a:rPr lang="hr-HR" sz="1000" spc="-5" dirty="0">
                          <a:effectLst/>
                        </a:rPr>
                        <a:t> </a:t>
                      </a:r>
                      <a:r>
                        <a:rPr lang="hr-HR" sz="1000" dirty="0">
                          <a:effectLst/>
                        </a:rPr>
                        <a:t>s</a:t>
                      </a:r>
                      <a:r>
                        <a:rPr lang="hr-HR" sz="1000" spc="-5" dirty="0">
                          <a:effectLst/>
                        </a:rPr>
                        <a:t> </a:t>
                      </a:r>
                      <a:r>
                        <a:rPr lang="hr-HR" sz="1000" dirty="0">
                          <a:effectLst/>
                        </a:rPr>
                        <a:t>liste</a:t>
                      </a:r>
                      <a:r>
                        <a:rPr lang="hr-HR" sz="1000" spc="-5" dirty="0">
                          <a:effectLst/>
                        </a:rPr>
                        <a:t> </a:t>
                      </a:r>
                      <a:r>
                        <a:rPr lang="hr-HR" sz="1000" dirty="0">
                          <a:effectLst/>
                        </a:rPr>
                        <a:t>prioriteta </a:t>
                      </a:r>
                      <a:r>
                        <a:rPr lang="hr-HR" sz="1000" spc="-10" dirty="0">
                          <a:effectLst/>
                        </a:rPr>
                        <a:t>redom</a:t>
                      </a:r>
                      <a:r>
                        <a:rPr lang="hr-HR" sz="1000" spc="-50" dirty="0">
                          <a:effectLst/>
                        </a:rPr>
                        <a:t> </a:t>
                      </a:r>
                      <a:r>
                        <a:rPr lang="hr-HR" sz="1000" spc="-10" dirty="0">
                          <a:effectLst/>
                        </a:rPr>
                        <a:t>kako</a:t>
                      </a:r>
                      <a:r>
                        <a:rPr lang="hr-HR" sz="1000" spc="-45" dirty="0">
                          <a:effectLst/>
                        </a:rPr>
                        <a:t> </a:t>
                      </a:r>
                      <a:r>
                        <a:rPr lang="hr-HR" sz="1000" spc="-10" dirty="0">
                          <a:effectLst/>
                        </a:rPr>
                        <a:t>bi</a:t>
                      </a:r>
                      <a:r>
                        <a:rPr lang="hr-HR" sz="1000" spc="-45" dirty="0">
                          <a:effectLst/>
                        </a:rPr>
                        <a:t> </a:t>
                      </a:r>
                      <a:r>
                        <a:rPr lang="hr-HR" sz="1000" spc="-10" dirty="0">
                          <a:effectLst/>
                        </a:rPr>
                        <a:t>željeli</a:t>
                      </a:r>
                      <a:r>
                        <a:rPr lang="hr-HR" sz="1000" spc="-50" dirty="0">
                          <a:effectLst/>
                        </a:rPr>
                        <a:t> </a:t>
                      </a:r>
                      <a:r>
                        <a:rPr lang="hr-HR" sz="1000" spc="-10" dirty="0">
                          <a:effectLst/>
                        </a:rPr>
                        <a:t>upisati</a:t>
                      </a:r>
                      <a:r>
                        <a:rPr lang="hr-HR" sz="1000" spc="-45" dirty="0">
                          <a:effectLst/>
                        </a:rPr>
                        <a:t> </a:t>
                      </a:r>
                      <a:r>
                        <a:rPr lang="hr-HR" sz="1000" spc="-10" dirty="0">
                          <a:effectLst/>
                        </a:rPr>
                        <a:t>obrazovne programe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7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</a:endParaRPr>
                    </a:p>
                    <a:p>
                      <a:pPr>
                        <a:lnSpc>
                          <a:spcPts val="107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</a:endParaRPr>
                    </a:p>
                    <a:p>
                      <a:pPr marL="28575">
                        <a:lnSpc>
                          <a:spcPts val="10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26.</a:t>
                      </a:r>
                      <a:r>
                        <a:rPr lang="hr-HR" sz="1000" spc="-15" dirty="0">
                          <a:effectLst/>
                        </a:rPr>
                        <a:t> </a:t>
                      </a:r>
                      <a:r>
                        <a:rPr lang="hr-HR" sz="1000" dirty="0">
                          <a:effectLst/>
                        </a:rPr>
                        <a:t>5.</a:t>
                      </a:r>
                      <a:r>
                        <a:rPr lang="hr-HR" sz="1000" spc="-10" dirty="0">
                          <a:effectLst/>
                        </a:rPr>
                        <a:t> </a:t>
                      </a:r>
                      <a:r>
                        <a:rPr lang="hr-HR" sz="1000" dirty="0">
                          <a:effectLst/>
                        </a:rPr>
                        <a:t>do</a:t>
                      </a:r>
                      <a:r>
                        <a:rPr lang="hr-HR" sz="1000" spc="-10" dirty="0">
                          <a:effectLst/>
                        </a:rPr>
                        <a:t> </a:t>
                      </a:r>
                      <a:r>
                        <a:rPr lang="hr-HR" sz="1000" dirty="0">
                          <a:effectLst/>
                        </a:rPr>
                        <a:t>13.</a:t>
                      </a:r>
                      <a:r>
                        <a:rPr lang="hr-HR" sz="1000" spc="-10" dirty="0">
                          <a:effectLst/>
                        </a:rPr>
                        <a:t> </a:t>
                      </a:r>
                      <a:r>
                        <a:rPr lang="hr-HR" sz="1000" dirty="0">
                          <a:effectLst/>
                        </a:rPr>
                        <a:t>6.</a:t>
                      </a:r>
                      <a:r>
                        <a:rPr lang="hr-HR" sz="1000" spc="-15" dirty="0">
                          <a:effectLst/>
                        </a:rPr>
                        <a:t> </a:t>
                      </a:r>
                      <a:r>
                        <a:rPr lang="hr-HR" sz="1000" spc="-10" dirty="0">
                          <a:effectLst/>
                        </a:rPr>
                        <a:t>2025.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13520140"/>
                  </a:ext>
                </a:extLst>
              </a:tr>
            </a:tbl>
          </a:graphicData>
        </a:graphic>
      </p:graphicFrame>
      <p:graphicFrame>
        <p:nvGraphicFramePr>
          <p:cNvPr id="6" name="Tablica 5">
            <a:extLst>
              <a:ext uri="{FF2B5EF4-FFF2-40B4-BE49-F238E27FC236}">
                <a16:creationId xmlns:a16="http://schemas.microsoft.com/office/drawing/2014/main" id="{A288940C-7E44-4D3C-AF79-7B85A1ED3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556497"/>
              </p:ext>
            </p:extLst>
          </p:nvPr>
        </p:nvGraphicFramePr>
        <p:xfrm>
          <a:off x="1073019" y="1931437"/>
          <a:ext cx="6512768" cy="407818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04977">
                  <a:extLst>
                    <a:ext uri="{9D8B030D-6E8A-4147-A177-3AD203B41FA5}">
                      <a16:colId xmlns:a16="http://schemas.microsoft.com/office/drawing/2014/main" val="3584533857"/>
                    </a:ext>
                  </a:extLst>
                </a:gridCol>
                <a:gridCol w="2107791">
                  <a:extLst>
                    <a:ext uri="{9D8B030D-6E8A-4147-A177-3AD203B41FA5}">
                      <a16:colId xmlns:a16="http://schemas.microsoft.com/office/drawing/2014/main" val="611989470"/>
                    </a:ext>
                  </a:extLst>
                </a:gridCol>
              </a:tblGrid>
              <a:tr h="414807">
                <a:tc>
                  <a:txBody>
                    <a:bodyPr/>
                    <a:lstStyle/>
                    <a:p>
                      <a:pPr marL="28575" marR="24130" algn="just">
                        <a:lnSpc>
                          <a:spcPts val="105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</a:rPr>
                        <a:t>Registracija kandidata s teškoćama u razvoju </a:t>
                      </a:r>
                      <a:r>
                        <a:rPr lang="hr-HR" sz="1050" spc="-10">
                          <a:effectLst/>
                        </a:rPr>
                        <a:t>izvan redovitog sustava obrazovanja RH pu- </a:t>
                      </a:r>
                      <a:r>
                        <a:rPr lang="hr-HR" sz="1050" spc="-20">
                          <a:effectLst/>
                        </a:rPr>
                        <a:t>tem</a:t>
                      </a:r>
                      <a:r>
                        <a:rPr lang="hr-HR" sz="1050" spc="-40">
                          <a:effectLst/>
                        </a:rPr>
                        <a:t> </a:t>
                      </a:r>
                      <a:r>
                        <a:rPr lang="hr-HR" sz="1050" spc="-20">
                          <a:effectLst/>
                        </a:rPr>
                        <a:t>srednje.e-upisi.hr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1070"/>
                        </a:lnSpc>
                        <a:spcBef>
                          <a:spcPts val="1040"/>
                        </a:spcBef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</a:rPr>
                        <a:t>26.</a:t>
                      </a:r>
                      <a:r>
                        <a:rPr lang="hr-HR" sz="1050" spc="-20">
                          <a:effectLst/>
                        </a:rPr>
                        <a:t> </a:t>
                      </a:r>
                      <a:r>
                        <a:rPr lang="hr-HR" sz="1050">
                          <a:effectLst/>
                        </a:rPr>
                        <a:t>5.</a:t>
                      </a:r>
                      <a:r>
                        <a:rPr lang="hr-HR" sz="1050" spc="-20">
                          <a:effectLst/>
                        </a:rPr>
                        <a:t> </a:t>
                      </a:r>
                      <a:r>
                        <a:rPr lang="hr-HR" sz="1050">
                          <a:effectLst/>
                        </a:rPr>
                        <a:t>do</a:t>
                      </a:r>
                      <a:r>
                        <a:rPr lang="hr-HR" sz="1050" spc="-15">
                          <a:effectLst/>
                        </a:rPr>
                        <a:t> </a:t>
                      </a:r>
                      <a:r>
                        <a:rPr lang="hr-HR" sz="1050">
                          <a:effectLst/>
                        </a:rPr>
                        <a:t>13.</a:t>
                      </a:r>
                      <a:r>
                        <a:rPr lang="hr-HR" sz="1050" spc="-20">
                          <a:effectLst/>
                        </a:rPr>
                        <a:t> </a:t>
                      </a:r>
                      <a:r>
                        <a:rPr lang="hr-HR" sz="1050">
                          <a:effectLst/>
                        </a:rPr>
                        <a:t>6.</a:t>
                      </a:r>
                      <a:r>
                        <a:rPr lang="hr-HR" sz="1050" spc="-20">
                          <a:effectLst/>
                        </a:rPr>
                        <a:t> </a:t>
                      </a:r>
                      <a:r>
                        <a:rPr lang="hr-HR" sz="1050" spc="-10">
                          <a:effectLst/>
                        </a:rPr>
                        <a:t>2025.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39298108"/>
                  </a:ext>
                </a:extLst>
              </a:tr>
              <a:tr h="521442">
                <a:tc>
                  <a:txBody>
                    <a:bodyPr/>
                    <a:lstStyle/>
                    <a:p>
                      <a:pPr marL="28575" marR="24130" algn="just">
                        <a:lnSpc>
                          <a:spcPts val="105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hr-HR" sz="1050" dirty="0">
                          <a:effectLst/>
                        </a:rPr>
                        <a:t>Dostava osobnih dokumenata i svjedodžbi za kandidate s teškoćama u razvoju izvan redovitog sustava obrazovanja RH CARNET-u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1070"/>
                        </a:lnSpc>
                        <a:spcBef>
                          <a:spcPts val="1040"/>
                        </a:spcBef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</a:rPr>
                        <a:t>26.</a:t>
                      </a:r>
                      <a:r>
                        <a:rPr lang="hr-HR" sz="1050" spc="-20">
                          <a:effectLst/>
                        </a:rPr>
                        <a:t> </a:t>
                      </a:r>
                      <a:r>
                        <a:rPr lang="hr-HR" sz="1050">
                          <a:effectLst/>
                        </a:rPr>
                        <a:t>5.</a:t>
                      </a:r>
                      <a:r>
                        <a:rPr lang="hr-HR" sz="1050" spc="-20">
                          <a:effectLst/>
                        </a:rPr>
                        <a:t> </a:t>
                      </a:r>
                      <a:r>
                        <a:rPr lang="hr-HR" sz="1050">
                          <a:effectLst/>
                        </a:rPr>
                        <a:t>do</a:t>
                      </a:r>
                      <a:r>
                        <a:rPr lang="hr-HR" sz="1050" spc="-15">
                          <a:effectLst/>
                        </a:rPr>
                        <a:t> </a:t>
                      </a:r>
                      <a:r>
                        <a:rPr lang="hr-HR" sz="1050">
                          <a:effectLst/>
                        </a:rPr>
                        <a:t>13.</a:t>
                      </a:r>
                      <a:r>
                        <a:rPr lang="hr-HR" sz="1050" spc="-20">
                          <a:effectLst/>
                        </a:rPr>
                        <a:t> </a:t>
                      </a:r>
                      <a:r>
                        <a:rPr lang="hr-HR" sz="1050">
                          <a:effectLst/>
                        </a:rPr>
                        <a:t>6.</a:t>
                      </a:r>
                      <a:r>
                        <a:rPr lang="hr-HR" sz="1050" spc="-20">
                          <a:effectLst/>
                        </a:rPr>
                        <a:t> </a:t>
                      </a:r>
                      <a:r>
                        <a:rPr lang="hr-HR" sz="1050" spc="-10">
                          <a:effectLst/>
                        </a:rPr>
                        <a:t>2025.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70724477"/>
                  </a:ext>
                </a:extLst>
              </a:tr>
              <a:tr h="521442">
                <a:tc>
                  <a:txBody>
                    <a:bodyPr/>
                    <a:lstStyle/>
                    <a:p>
                      <a:pPr marL="28575" marR="24130" algn="just">
                        <a:lnSpc>
                          <a:spcPts val="105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hr-HR" sz="1050" spc="-10" dirty="0">
                          <a:effectLst/>
                        </a:rPr>
                        <a:t>Upisna</a:t>
                      </a:r>
                      <a:r>
                        <a:rPr lang="hr-HR" sz="1050" spc="-40" dirty="0">
                          <a:effectLst/>
                        </a:rPr>
                        <a:t> </a:t>
                      </a:r>
                      <a:r>
                        <a:rPr lang="hr-HR" sz="1050" spc="-10" dirty="0">
                          <a:effectLst/>
                        </a:rPr>
                        <a:t>povjerenstva</a:t>
                      </a:r>
                      <a:r>
                        <a:rPr lang="hr-HR" sz="1050" spc="-35" dirty="0">
                          <a:effectLst/>
                        </a:rPr>
                        <a:t> </a:t>
                      </a:r>
                      <a:r>
                        <a:rPr lang="hr-HR" sz="1050" spc="-10" dirty="0">
                          <a:effectLst/>
                        </a:rPr>
                        <a:t>županijskih</a:t>
                      </a:r>
                      <a:r>
                        <a:rPr lang="hr-HR" sz="1050" spc="-35" dirty="0">
                          <a:effectLst/>
                        </a:rPr>
                        <a:t> </a:t>
                      </a:r>
                      <a:r>
                        <a:rPr lang="hr-HR" sz="1050" spc="-10" dirty="0">
                          <a:effectLst/>
                        </a:rPr>
                        <a:t>upravnih </a:t>
                      </a:r>
                      <a:r>
                        <a:rPr lang="hr-HR" sz="1050" dirty="0">
                          <a:effectLst/>
                        </a:rPr>
                        <a:t>odjela i Gradskog ureda za obrazovanje, </a:t>
                      </a:r>
                      <a:r>
                        <a:rPr lang="hr-HR" sz="1050" spc="-10" dirty="0">
                          <a:effectLst/>
                        </a:rPr>
                        <a:t>sport</a:t>
                      </a:r>
                      <a:r>
                        <a:rPr lang="hr-HR" sz="1050" spc="-15" dirty="0">
                          <a:effectLst/>
                        </a:rPr>
                        <a:t> </a:t>
                      </a:r>
                      <a:r>
                        <a:rPr lang="hr-HR" sz="1050" spc="-10" dirty="0">
                          <a:effectLst/>
                        </a:rPr>
                        <a:t>i</a:t>
                      </a:r>
                      <a:r>
                        <a:rPr lang="hr-HR" sz="1050" spc="-15" dirty="0">
                          <a:effectLst/>
                        </a:rPr>
                        <a:t> </a:t>
                      </a:r>
                      <a:r>
                        <a:rPr lang="hr-HR" sz="1050" spc="-10" dirty="0">
                          <a:effectLst/>
                        </a:rPr>
                        <a:t>mlade</a:t>
                      </a:r>
                      <a:r>
                        <a:rPr lang="hr-HR" sz="1050" spc="-15" dirty="0">
                          <a:effectLst/>
                        </a:rPr>
                        <a:t> </a:t>
                      </a:r>
                      <a:r>
                        <a:rPr lang="hr-HR" sz="1050" spc="-10" dirty="0">
                          <a:effectLst/>
                        </a:rPr>
                        <a:t>Grada</a:t>
                      </a:r>
                      <a:r>
                        <a:rPr lang="hr-HR" sz="1050" spc="-15" dirty="0">
                          <a:effectLst/>
                        </a:rPr>
                        <a:t> </a:t>
                      </a:r>
                      <a:r>
                        <a:rPr lang="hr-HR" sz="1050" spc="-10" dirty="0">
                          <a:effectLst/>
                        </a:rPr>
                        <a:t>Zagreba</a:t>
                      </a:r>
                      <a:r>
                        <a:rPr lang="hr-HR" sz="1050" spc="-15" dirty="0">
                          <a:effectLst/>
                        </a:rPr>
                        <a:t> </a:t>
                      </a:r>
                      <a:r>
                        <a:rPr lang="hr-HR" sz="1050" spc="-10" dirty="0">
                          <a:effectLst/>
                        </a:rPr>
                        <a:t>unose</a:t>
                      </a:r>
                      <a:r>
                        <a:rPr lang="hr-HR" sz="1050" spc="-15" dirty="0">
                          <a:effectLst/>
                        </a:rPr>
                        <a:t> </a:t>
                      </a:r>
                      <a:r>
                        <a:rPr lang="hr-HR" sz="1050" spc="-10" dirty="0">
                          <a:effectLst/>
                        </a:rPr>
                        <a:t>navede</a:t>
                      </a:r>
                      <a:r>
                        <a:rPr lang="hr-HR" sz="1050" dirty="0">
                          <a:effectLst/>
                        </a:rPr>
                        <a:t>ne odabire u sustav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7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</a:rPr>
                        <a:t> </a:t>
                      </a:r>
                      <a:endParaRPr lang="hr-HR" sz="1100">
                        <a:effectLst/>
                      </a:endParaRPr>
                    </a:p>
                    <a:p>
                      <a:pPr marR="25400" algn="r">
                        <a:lnSpc>
                          <a:spcPts val="10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</a:rPr>
                        <a:t>26.</a:t>
                      </a:r>
                      <a:r>
                        <a:rPr lang="hr-HR" sz="1050" spc="-20">
                          <a:effectLst/>
                        </a:rPr>
                        <a:t> </a:t>
                      </a:r>
                      <a:r>
                        <a:rPr lang="hr-HR" sz="1050">
                          <a:effectLst/>
                        </a:rPr>
                        <a:t>5.</a:t>
                      </a:r>
                      <a:r>
                        <a:rPr lang="hr-HR" sz="1050" spc="-20">
                          <a:effectLst/>
                        </a:rPr>
                        <a:t> </a:t>
                      </a:r>
                      <a:r>
                        <a:rPr lang="hr-HR" sz="1050">
                          <a:effectLst/>
                        </a:rPr>
                        <a:t>do</a:t>
                      </a:r>
                      <a:r>
                        <a:rPr lang="hr-HR" sz="1050" spc="-15">
                          <a:effectLst/>
                        </a:rPr>
                        <a:t> </a:t>
                      </a:r>
                      <a:r>
                        <a:rPr lang="hr-HR" sz="1050">
                          <a:effectLst/>
                        </a:rPr>
                        <a:t>16.</a:t>
                      </a:r>
                      <a:r>
                        <a:rPr lang="hr-HR" sz="1050" spc="-20">
                          <a:effectLst/>
                        </a:rPr>
                        <a:t> </a:t>
                      </a:r>
                      <a:r>
                        <a:rPr lang="hr-HR" sz="1050">
                          <a:effectLst/>
                        </a:rPr>
                        <a:t>6.</a:t>
                      </a:r>
                      <a:r>
                        <a:rPr lang="hr-HR" sz="1050" spc="-20">
                          <a:effectLst/>
                        </a:rPr>
                        <a:t> </a:t>
                      </a:r>
                      <a:r>
                        <a:rPr lang="hr-HR" sz="1050" spc="-10">
                          <a:effectLst/>
                        </a:rPr>
                        <a:t>2025.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76120438"/>
                  </a:ext>
                </a:extLst>
              </a:tr>
              <a:tr h="414807">
                <a:tc>
                  <a:txBody>
                    <a:bodyPr/>
                    <a:lstStyle/>
                    <a:p>
                      <a:pPr marL="28575" marR="24130" algn="just">
                        <a:lnSpc>
                          <a:spcPts val="105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hr-HR" sz="1050" spc="-10">
                          <a:effectLst/>
                        </a:rPr>
                        <a:t>Dostava</a:t>
                      </a:r>
                      <a:r>
                        <a:rPr lang="hr-HR" sz="1050" spc="-20">
                          <a:effectLst/>
                        </a:rPr>
                        <a:t> </a:t>
                      </a:r>
                      <a:r>
                        <a:rPr lang="hr-HR" sz="1050" spc="-10">
                          <a:effectLst/>
                        </a:rPr>
                        <a:t>dokumenata</a:t>
                      </a:r>
                      <a:r>
                        <a:rPr lang="hr-HR" sz="1050" spc="-20">
                          <a:effectLst/>
                        </a:rPr>
                        <a:t> </a:t>
                      </a:r>
                      <a:r>
                        <a:rPr lang="hr-HR" sz="1050" spc="-10">
                          <a:effectLst/>
                        </a:rPr>
                        <a:t>kojima</a:t>
                      </a:r>
                      <a:r>
                        <a:rPr lang="hr-HR" sz="1050" spc="-20">
                          <a:effectLst/>
                        </a:rPr>
                        <a:t> </a:t>
                      </a:r>
                      <a:r>
                        <a:rPr lang="hr-HR" sz="1050" spc="-10">
                          <a:effectLst/>
                        </a:rPr>
                        <a:t>se</a:t>
                      </a:r>
                      <a:r>
                        <a:rPr lang="hr-HR" sz="1050" spc="-20">
                          <a:effectLst/>
                        </a:rPr>
                        <a:t> </a:t>
                      </a:r>
                      <a:r>
                        <a:rPr lang="hr-HR" sz="1050" spc="-10">
                          <a:effectLst/>
                        </a:rPr>
                        <a:t>ostvaruju dodatna</a:t>
                      </a:r>
                      <a:r>
                        <a:rPr lang="hr-HR" sz="1050" spc="-25">
                          <a:effectLst/>
                        </a:rPr>
                        <a:t> </a:t>
                      </a:r>
                      <a:r>
                        <a:rPr lang="hr-HR" sz="1050" spc="-10">
                          <a:effectLst/>
                        </a:rPr>
                        <a:t>prava</a:t>
                      </a:r>
                      <a:r>
                        <a:rPr lang="hr-HR" sz="1050" spc="-25">
                          <a:effectLst/>
                        </a:rPr>
                        <a:t> </a:t>
                      </a:r>
                      <a:r>
                        <a:rPr lang="hr-HR" sz="1050" spc="-10">
                          <a:effectLst/>
                        </a:rPr>
                        <a:t>za</a:t>
                      </a:r>
                      <a:r>
                        <a:rPr lang="hr-HR" sz="1050" spc="-25">
                          <a:effectLst/>
                        </a:rPr>
                        <a:t> </a:t>
                      </a:r>
                      <a:r>
                        <a:rPr lang="hr-HR" sz="1050" spc="-10">
                          <a:effectLst/>
                        </a:rPr>
                        <a:t>upis</a:t>
                      </a:r>
                      <a:r>
                        <a:rPr lang="hr-HR" sz="1050" spc="-25">
                          <a:effectLst/>
                        </a:rPr>
                        <a:t> </a:t>
                      </a:r>
                      <a:r>
                        <a:rPr lang="hr-HR" sz="1050" spc="-10">
                          <a:effectLst/>
                        </a:rPr>
                        <a:t>(dostavljaju</a:t>
                      </a:r>
                      <a:r>
                        <a:rPr lang="hr-HR" sz="1050" spc="-20">
                          <a:effectLst/>
                        </a:rPr>
                        <a:t> </a:t>
                      </a:r>
                      <a:r>
                        <a:rPr lang="hr-HR" sz="1050" spc="-10">
                          <a:effectLst/>
                        </a:rPr>
                        <a:t>se</a:t>
                      </a:r>
                      <a:r>
                        <a:rPr lang="hr-HR" sz="1050" spc="-25">
                          <a:effectLst/>
                        </a:rPr>
                        <a:t> </a:t>
                      </a:r>
                      <a:r>
                        <a:rPr lang="hr-HR" sz="1050" spc="-10">
                          <a:effectLst/>
                        </a:rPr>
                        <a:t>putem srednje.e-upisi.hr)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1070"/>
                        </a:lnSpc>
                        <a:spcBef>
                          <a:spcPts val="1040"/>
                        </a:spcBef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</a:rPr>
                        <a:t>26.</a:t>
                      </a:r>
                      <a:r>
                        <a:rPr lang="hr-HR" sz="1050" spc="-20">
                          <a:effectLst/>
                        </a:rPr>
                        <a:t> </a:t>
                      </a:r>
                      <a:r>
                        <a:rPr lang="hr-HR" sz="1050">
                          <a:effectLst/>
                        </a:rPr>
                        <a:t>5.</a:t>
                      </a:r>
                      <a:r>
                        <a:rPr lang="hr-HR" sz="1050" spc="-20">
                          <a:effectLst/>
                        </a:rPr>
                        <a:t> </a:t>
                      </a:r>
                      <a:r>
                        <a:rPr lang="hr-HR" sz="1050">
                          <a:effectLst/>
                        </a:rPr>
                        <a:t>do</a:t>
                      </a:r>
                      <a:r>
                        <a:rPr lang="hr-HR" sz="1050" spc="-15">
                          <a:effectLst/>
                        </a:rPr>
                        <a:t> </a:t>
                      </a:r>
                      <a:r>
                        <a:rPr lang="hr-HR" sz="1050">
                          <a:effectLst/>
                        </a:rPr>
                        <a:t>13.</a:t>
                      </a:r>
                      <a:r>
                        <a:rPr lang="hr-HR" sz="1050" spc="-20">
                          <a:effectLst/>
                        </a:rPr>
                        <a:t> </a:t>
                      </a:r>
                      <a:r>
                        <a:rPr lang="hr-HR" sz="1050">
                          <a:effectLst/>
                        </a:rPr>
                        <a:t>6.</a:t>
                      </a:r>
                      <a:r>
                        <a:rPr lang="hr-HR" sz="1050" spc="-20">
                          <a:effectLst/>
                        </a:rPr>
                        <a:t> </a:t>
                      </a:r>
                      <a:r>
                        <a:rPr lang="hr-HR" sz="1050" spc="-10">
                          <a:effectLst/>
                        </a:rPr>
                        <a:t>2025.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1106608"/>
                  </a:ext>
                </a:extLst>
              </a:tr>
              <a:tr h="308173">
                <a:tc>
                  <a:txBody>
                    <a:bodyPr/>
                    <a:lstStyle/>
                    <a:p>
                      <a:pPr marL="28575">
                        <a:lnSpc>
                          <a:spcPts val="105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</a:rPr>
                        <a:t>Provođenje dodatnih provjera za kandidate s teškoćama</a:t>
                      </a:r>
                      <a:r>
                        <a:rPr lang="hr-HR" sz="1050" spc="-5">
                          <a:effectLst/>
                        </a:rPr>
                        <a:t> </a:t>
                      </a:r>
                      <a:r>
                        <a:rPr lang="hr-HR" sz="1050">
                          <a:effectLst/>
                        </a:rPr>
                        <a:t>u</a:t>
                      </a:r>
                      <a:r>
                        <a:rPr lang="hr-HR" sz="1050" spc="-5">
                          <a:effectLst/>
                        </a:rPr>
                        <a:t> </a:t>
                      </a:r>
                      <a:r>
                        <a:rPr lang="hr-HR" sz="1050">
                          <a:effectLst/>
                        </a:rPr>
                        <a:t>razvoju</a:t>
                      </a:r>
                      <a:r>
                        <a:rPr lang="hr-HR" sz="1050" spc="-35">
                          <a:effectLst/>
                        </a:rPr>
                        <a:t> </a:t>
                      </a:r>
                      <a:r>
                        <a:rPr lang="hr-HR" sz="1050">
                          <a:effectLst/>
                        </a:rPr>
                        <a:t>i</a:t>
                      </a:r>
                      <a:r>
                        <a:rPr lang="hr-HR" sz="1050" spc="-35">
                          <a:effectLst/>
                        </a:rPr>
                        <a:t> </a:t>
                      </a:r>
                      <a:r>
                        <a:rPr lang="hr-HR" sz="1050">
                          <a:effectLst/>
                        </a:rPr>
                        <a:t>unos</a:t>
                      </a:r>
                      <a:r>
                        <a:rPr lang="hr-HR" sz="1050" spc="-5">
                          <a:effectLst/>
                        </a:rPr>
                        <a:t> </a:t>
                      </a:r>
                      <a:r>
                        <a:rPr lang="hr-HR" sz="1050">
                          <a:effectLst/>
                        </a:rPr>
                        <a:t>rezultata</a:t>
                      </a:r>
                      <a:r>
                        <a:rPr lang="hr-HR" sz="1050" spc="-35">
                          <a:effectLst/>
                        </a:rPr>
                        <a:t> </a:t>
                      </a:r>
                      <a:r>
                        <a:rPr lang="hr-HR" sz="1050">
                          <a:effectLst/>
                        </a:rPr>
                        <a:t>u</a:t>
                      </a:r>
                      <a:r>
                        <a:rPr lang="hr-HR" sz="1050" spc="-35">
                          <a:effectLst/>
                        </a:rPr>
                        <a:t> </a:t>
                      </a:r>
                      <a:r>
                        <a:rPr lang="hr-HR" sz="1050" spc="-10">
                          <a:effectLst/>
                        </a:rPr>
                        <a:t>sustav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107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</a:rPr>
                        <a:t>16.</a:t>
                      </a:r>
                      <a:r>
                        <a:rPr lang="hr-HR" sz="1050" spc="-20">
                          <a:effectLst/>
                        </a:rPr>
                        <a:t> </a:t>
                      </a:r>
                      <a:r>
                        <a:rPr lang="hr-HR" sz="1050">
                          <a:effectLst/>
                        </a:rPr>
                        <a:t>6.</a:t>
                      </a:r>
                      <a:r>
                        <a:rPr lang="hr-HR" sz="1050" spc="-20">
                          <a:effectLst/>
                        </a:rPr>
                        <a:t> </a:t>
                      </a:r>
                      <a:r>
                        <a:rPr lang="hr-HR" sz="1050">
                          <a:effectLst/>
                        </a:rPr>
                        <a:t>do</a:t>
                      </a:r>
                      <a:r>
                        <a:rPr lang="hr-HR" sz="1050" spc="-15">
                          <a:effectLst/>
                        </a:rPr>
                        <a:t> </a:t>
                      </a:r>
                      <a:r>
                        <a:rPr lang="hr-HR" sz="1050">
                          <a:effectLst/>
                        </a:rPr>
                        <a:t>18.</a:t>
                      </a:r>
                      <a:r>
                        <a:rPr lang="hr-HR" sz="1050" spc="-20">
                          <a:effectLst/>
                        </a:rPr>
                        <a:t> </a:t>
                      </a:r>
                      <a:r>
                        <a:rPr lang="hr-HR" sz="1050">
                          <a:effectLst/>
                        </a:rPr>
                        <a:t>6.</a:t>
                      </a:r>
                      <a:r>
                        <a:rPr lang="hr-HR" sz="1050" spc="-20">
                          <a:effectLst/>
                        </a:rPr>
                        <a:t> </a:t>
                      </a:r>
                      <a:r>
                        <a:rPr lang="hr-HR" sz="1050" spc="-10">
                          <a:effectLst/>
                        </a:rPr>
                        <a:t>2025.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73823602"/>
                  </a:ext>
                </a:extLst>
              </a:tr>
              <a:tr h="201538">
                <a:tc>
                  <a:txBody>
                    <a:bodyPr/>
                    <a:lstStyle/>
                    <a:p>
                      <a:pPr marL="28575">
                        <a:lnSpc>
                          <a:spcPts val="105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hr-HR" sz="1050" dirty="0">
                          <a:effectLst/>
                        </a:rPr>
                        <a:t>Mogućnost promjene prioriteta na ljestvicama poretka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07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</a:rPr>
                        <a:t>18.</a:t>
                      </a:r>
                      <a:r>
                        <a:rPr lang="hr-HR" sz="1050" spc="-20">
                          <a:effectLst/>
                        </a:rPr>
                        <a:t> </a:t>
                      </a:r>
                      <a:r>
                        <a:rPr lang="hr-HR" sz="1050">
                          <a:effectLst/>
                        </a:rPr>
                        <a:t>do</a:t>
                      </a:r>
                      <a:r>
                        <a:rPr lang="hr-HR" sz="1050" spc="-15">
                          <a:effectLst/>
                        </a:rPr>
                        <a:t> </a:t>
                      </a:r>
                      <a:r>
                        <a:rPr lang="hr-HR" sz="1050">
                          <a:effectLst/>
                        </a:rPr>
                        <a:t>23.</a:t>
                      </a:r>
                      <a:r>
                        <a:rPr lang="hr-HR" sz="1050" spc="-15">
                          <a:effectLst/>
                        </a:rPr>
                        <a:t> </a:t>
                      </a:r>
                      <a:r>
                        <a:rPr lang="hr-HR" sz="1050">
                          <a:effectLst/>
                        </a:rPr>
                        <a:t>6.</a:t>
                      </a:r>
                      <a:r>
                        <a:rPr lang="hr-HR" sz="1050" spc="-20">
                          <a:effectLst/>
                        </a:rPr>
                        <a:t> </a:t>
                      </a:r>
                      <a:r>
                        <a:rPr lang="hr-HR" sz="1050" spc="-10">
                          <a:effectLst/>
                        </a:rPr>
                        <a:t>2025.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20526714"/>
                  </a:ext>
                </a:extLst>
              </a:tr>
              <a:tr h="99075">
                <a:tc>
                  <a:txBody>
                    <a:bodyPr/>
                    <a:lstStyle/>
                    <a:p>
                      <a:pPr marL="28575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</a:rPr>
                        <a:t>Objava</a:t>
                      </a:r>
                      <a:r>
                        <a:rPr lang="hr-HR" sz="1050" spc="-15">
                          <a:effectLst/>
                        </a:rPr>
                        <a:t> </a:t>
                      </a:r>
                      <a:r>
                        <a:rPr lang="hr-HR" sz="1050">
                          <a:effectLst/>
                        </a:rPr>
                        <a:t>konačnih</a:t>
                      </a:r>
                      <a:r>
                        <a:rPr lang="hr-HR" sz="1050" spc="-5">
                          <a:effectLst/>
                        </a:rPr>
                        <a:t> </a:t>
                      </a:r>
                      <a:r>
                        <a:rPr lang="hr-HR" sz="1050">
                          <a:effectLst/>
                        </a:rPr>
                        <a:t>ljestvica</a:t>
                      </a:r>
                      <a:r>
                        <a:rPr lang="hr-HR" sz="1050" spc="-5">
                          <a:effectLst/>
                        </a:rPr>
                        <a:t> </a:t>
                      </a:r>
                      <a:r>
                        <a:rPr lang="hr-HR" sz="1050" spc="-10">
                          <a:effectLst/>
                        </a:rPr>
                        <a:t>poretka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</a:rPr>
                        <a:t>24.</a:t>
                      </a:r>
                      <a:r>
                        <a:rPr lang="hr-HR" sz="1050" spc="-45">
                          <a:effectLst/>
                        </a:rPr>
                        <a:t> </a:t>
                      </a:r>
                      <a:r>
                        <a:rPr lang="hr-HR" sz="1050">
                          <a:effectLst/>
                        </a:rPr>
                        <a:t>6.</a:t>
                      </a:r>
                      <a:r>
                        <a:rPr lang="hr-HR" sz="1050" spc="-40">
                          <a:effectLst/>
                        </a:rPr>
                        <a:t> </a:t>
                      </a:r>
                      <a:r>
                        <a:rPr lang="hr-HR" sz="1050" spc="-10">
                          <a:effectLst/>
                        </a:rPr>
                        <a:t>2025.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5437715"/>
                  </a:ext>
                </a:extLst>
              </a:tr>
              <a:tr h="628076">
                <a:tc>
                  <a:txBody>
                    <a:bodyPr/>
                    <a:lstStyle/>
                    <a:p>
                      <a:pPr marL="28575" marR="24130" algn="just">
                        <a:lnSpc>
                          <a:spcPts val="105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hr-HR" sz="1050" spc="-10">
                          <a:effectLst/>
                        </a:rPr>
                        <a:t>Smanjenje upisnih kvota razrednih odjela pojedinih obrazovnih programa sukladno </a:t>
                      </a:r>
                      <a:r>
                        <a:rPr lang="hr-HR" sz="1050">
                          <a:effectLst/>
                        </a:rPr>
                        <a:t>Državnom pedagoškom standardu zbog upi- sanih</a:t>
                      </a:r>
                      <a:r>
                        <a:rPr lang="hr-HR" sz="1050" spc="-30">
                          <a:effectLst/>
                        </a:rPr>
                        <a:t> </a:t>
                      </a:r>
                      <a:r>
                        <a:rPr lang="hr-HR" sz="1050">
                          <a:effectLst/>
                        </a:rPr>
                        <a:t>učenika</a:t>
                      </a:r>
                      <a:r>
                        <a:rPr lang="hr-HR" sz="1050" spc="-30">
                          <a:effectLst/>
                        </a:rPr>
                        <a:t> </a:t>
                      </a:r>
                      <a:r>
                        <a:rPr lang="hr-HR" sz="1050">
                          <a:effectLst/>
                        </a:rPr>
                        <a:t>s</a:t>
                      </a:r>
                      <a:r>
                        <a:rPr lang="hr-HR" sz="1050" spc="-30">
                          <a:effectLst/>
                        </a:rPr>
                        <a:t> </a:t>
                      </a:r>
                      <a:r>
                        <a:rPr lang="hr-HR" sz="1050">
                          <a:effectLst/>
                        </a:rPr>
                        <a:t>teškoćama</a:t>
                      </a:r>
                      <a:r>
                        <a:rPr lang="hr-HR" sz="1050" spc="-30">
                          <a:effectLst/>
                        </a:rPr>
                        <a:t> </a:t>
                      </a:r>
                      <a:r>
                        <a:rPr lang="hr-HR" sz="1050">
                          <a:effectLst/>
                        </a:rPr>
                        <a:t>u</a:t>
                      </a:r>
                      <a:r>
                        <a:rPr lang="hr-HR" sz="1050" spc="-30">
                          <a:effectLst/>
                        </a:rPr>
                        <a:t> </a:t>
                      </a:r>
                      <a:r>
                        <a:rPr lang="hr-HR" sz="1050">
                          <a:effectLst/>
                        </a:rPr>
                        <a:t>razvoju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7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</a:rPr>
                        <a:t> </a:t>
                      </a:r>
                      <a:endParaRPr lang="hr-HR" sz="1100">
                        <a:effectLst/>
                      </a:endParaRPr>
                    </a:p>
                    <a:p>
                      <a:pPr marR="24130" algn="r">
                        <a:lnSpc>
                          <a:spcPts val="10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</a:rPr>
                        <a:t>25.</a:t>
                      </a:r>
                      <a:r>
                        <a:rPr lang="hr-HR" sz="1050" spc="-20">
                          <a:effectLst/>
                        </a:rPr>
                        <a:t> </a:t>
                      </a:r>
                      <a:r>
                        <a:rPr lang="hr-HR" sz="1050">
                          <a:effectLst/>
                        </a:rPr>
                        <a:t>6.</a:t>
                      </a:r>
                      <a:r>
                        <a:rPr lang="hr-HR" sz="1050" spc="-20">
                          <a:effectLst/>
                        </a:rPr>
                        <a:t> </a:t>
                      </a:r>
                      <a:r>
                        <a:rPr lang="hr-HR" sz="1050" spc="-10">
                          <a:effectLst/>
                        </a:rPr>
                        <a:t>2025.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67030967"/>
                  </a:ext>
                </a:extLst>
              </a:tr>
              <a:tr h="928204">
                <a:tc>
                  <a:txBody>
                    <a:bodyPr/>
                    <a:lstStyle/>
                    <a:p>
                      <a:pPr marL="28575" marR="24130" algn="just">
                        <a:lnSpc>
                          <a:spcPct val="85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hr-HR" sz="1050" dirty="0">
                          <a:effectLst/>
                        </a:rPr>
                        <a:t>Dostava</a:t>
                      </a:r>
                      <a:r>
                        <a:rPr lang="hr-HR" sz="1050" spc="-35" dirty="0">
                          <a:effectLst/>
                        </a:rPr>
                        <a:t> </a:t>
                      </a:r>
                      <a:r>
                        <a:rPr lang="hr-HR" sz="1050" dirty="0">
                          <a:effectLst/>
                        </a:rPr>
                        <a:t>dokumenata</a:t>
                      </a:r>
                      <a:r>
                        <a:rPr lang="hr-HR" sz="1050" spc="-35" dirty="0">
                          <a:effectLst/>
                        </a:rPr>
                        <a:t> </a:t>
                      </a:r>
                      <a:r>
                        <a:rPr lang="hr-HR" sz="1050" dirty="0">
                          <a:effectLst/>
                        </a:rPr>
                        <a:t>koji</a:t>
                      </a:r>
                      <a:r>
                        <a:rPr lang="hr-HR" sz="1050" spc="-30" dirty="0">
                          <a:effectLst/>
                        </a:rPr>
                        <a:t> </a:t>
                      </a:r>
                      <a:r>
                        <a:rPr lang="hr-HR" sz="1050" dirty="0">
                          <a:effectLst/>
                        </a:rPr>
                        <a:t>su</a:t>
                      </a:r>
                      <a:r>
                        <a:rPr lang="hr-HR" sz="1050" spc="-35" dirty="0">
                          <a:effectLst/>
                        </a:rPr>
                        <a:t> </a:t>
                      </a:r>
                      <a:r>
                        <a:rPr lang="hr-HR" sz="1050" dirty="0">
                          <a:effectLst/>
                        </a:rPr>
                        <a:t>uvjet</a:t>
                      </a:r>
                      <a:r>
                        <a:rPr lang="hr-HR" sz="1050" spc="-35" dirty="0">
                          <a:effectLst/>
                        </a:rPr>
                        <a:t> </a:t>
                      </a:r>
                      <a:r>
                        <a:rPr lang="hr-HR" sz="1050" dirty="0">
                          <a:effectLst/>
                        </a:rPr>
                        <a:t>za</a:t>
                      </a:r>
                      <a:r>
                        <a:rPr lang="hr-HR" sz="1050" spc="-30" dirty="0">
                          <a:effectLst/>
                        </a:rPr>
                        <a:t> </a:t>
                      </a:r>
                      <a:r>
                        <a:rPr lang="hr-HR" sz="1050" dirty="0">
                          <a:effectLst/>
                        </a:rPr>
                        <a:t>upis</a:t>
                      </a:r>
                      <a:r>
                        <a:rPr lang="hr-HR" sz="1050" spc="-35" dirty="0">
                          <a:effectLst/>
                        </a:rPr>
                        <a:t> </a:t>
                      </a:r>
                      <a:r>
                        <a:rPr lang="hr-HR" sz="1050" dirty="0">
                          <a:effectLst/>
                        </a:rPr>
                        <a:t>u </a:t>
                      </a:r>
                      <a:r>
                        <a:rPr lang="hr-HR" sz="1050" spc="-10" dirty="0">
                          <a:effectLst/>
                        </a:rPr>
                        <a:t>određeni</a:t>
                      </a:r>
                      <a:r>
                        <a:rPr lang="hr-HR" sz="1050" spc="20" dirty="0">
                          <a:effectLst/>
                        </a:rPr>
                        <a:t> </a:t>
                      </a:r>
                      <a:r>
                        <a:rPr lang="hr-HR" sz="1050" spc="-10" dirty="0">
                          <a:effectLst/>
                        </a:rPr>
                        <a:t>program</a:t>
                      </a:r>
                      <a:r>
                        <a:rPr lang="hr-HR" sz="1050" spc="20" dirty="0">
                          <a:effectLst/>
                        </a:rPr>
                        <a:t> </a:t>
                      </a:r>
                      <a:r>
                        <a:rPr lang="hr-HR" sz="1050" spc="-10" dirty="0">
                          <a:effectLst/>
                        </a:rPr>
                        <a:t>obrazovanja</a:t>
                      </a:r>
                      <a:r>
                        <a:rPr lang="hr-HR" sz="1050" spc="25" dirty="0">
                          <a:effectLst/>
                        </a:rPr>
                        <a:t> </a:t>
                      </a:r>
                      <a:r>
                        <a:rPr lang="hr-HR" sz="1050" spc="-10" dirty="0">
                          <a:effectLst/>
                        </a:rPr>
                        <a:t>srednje</a:t>
                      </a:r>
                      <a:r>
                        <a:rPr lang="hr-HR" sz="1050" spc="20" dirty="0">
                          <a:effectLst/>
                        </a:rPr>
                        <a:t> </a:t>
                      </a:r>
                      <a:r>
                        <a:rPr lang="hr-HR" sz="1050" spc="-10" dirty="0">
                          <a:effectLst/>
                        </a:rPr>
                        <a:t>škole:</a:t>
                      </a:r>
                      <a:endParaRPr lang="hr-HR" sz="1100" dirty="0">
                        <a:effectLst/>
                      </a:endParaRPr>
                    </a:p>
                    <a:p>
                      <a:pPr marL="28575" marR="24130" algn="just">
                        <a:lnSpc>
                          <a:spcPct val="85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hr-HR" sz="1050" dirty="0">
                          <a:effectLst/>
                        </a:rPr>
                        <a:t>1) Upisnica (obvezno za sve učenike) – dostavlja se elektronički putem </a:t>
                      </a:r>
                      <a:r>
                        <a:rPr lang="hr-HR" sz="1050" dirty="0" err="1">
                          <a:effectLst/>
                        </a:rPr>
                        <a:t>srednje.e</a:t>
                      </a:r>
                      <a:r>
                        <a:rPr lang="hr-HR" sz="1050" dirty="0">
                          <a:effectLst/>
                        </a:rPr>
                        <a:t>-upisi. </a:t>
                      </a:r>
                      <a:r>
                        <a:rPr lang="hr-HR" sz="1050" dirty="0" err="1">
                          <a:effectLst/>
                        </a:rPr>
                        <a:t>hr</a:t>
                      </a:r>
                      <a:r>
                        <a:rPr lang="hr-HR" sz="1050" dirty="0">
                          <a:effectLst/>
                        </a:rPr>
                        <a:t> ili dolaskom u školu na propisani datum</a:t>
                      </a:r>
                      <a:endParaRPr lang="hr-HR" sz="1100" dirty="0">
                        <a:effectLst/>
                      </a:endParaRPr>
                    </a:p>
                    <a:p>
                      <a:pPr marL="28575" marR="24130" algn="just">
                        <a:lnSpc>
                          <a:spcPts val="105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r-HR" sz="1050" spc="-10" dirty="0">
                          <a:effectLst/>
                        </a:rPr>
                        <a:t>Točan</a:t>
                      </a:r>
                      <a:r>
                        <a:rPr lang="hr-HR" sz="1050" spc="-20" dirty="0">
                          <a:effectLst/>
                        </a:rPr>
                        <a:t> </a:t>
                      </a:r>
                      <a:r>
                        <a:rPr lang="hr-HR" sz="1050" spc="-10" dirty="0">
                          <a:effectLst/>
                        </a:rPr>
                        <a:t>datum</a:t>
                      </a:r>
                      <a:r>
                        <a:rPr lang="hr-HR" sz="1050" spc="-20" dirty="0">
                          <a:effectLst/>
                        </a:rPr>
                        <a:t> </a:t>
                      </a:r>
                      <a:r>
                        <a:rPr lang="hr-HR" sz="1050" spc="-10" dirty="0">
                          <a:effectLst/>
                        </a:rPr>
                        <a:t>zaprimanja</a:t>
                      </a:r>
                      <a:r>
                        <a:rPr lang="hr-HR" sz="1050" spc="-20" dirty="0">
                          <a:effectLst/>
                        </a:rPr>
                        <a:t> </a:t>
                      </a:r>
                      <a:r>
                        <a:rPr lang="hr-HR" sz="1050" spc="-10" dirty="0">
                          <a:effectLst/>
                        </a:rPr>
                        <a:t>dokumenata</a:t>
                      </a:r>
                      <a:r>
                        <a:rPr lang="hr-HR" sz="1050" spc="-20" dirty="0">
                          <a:effectLst/>
                        </a:rPr>
                        <a:t> </a:t>
                      </a:r>
                      <a:r>
                        <a:rPr lang="hr-HR" sz="1050" spc="-10" dirty="0">
                          <a:effectLst/>
                        </a:rPr>
                        <a:t>dolaskom u školu objavljuje se na mrežnim stra</a:t>
                      </a:r>
                      <a:r>
                        <a:rPr lang="hr-HR" sz="1050" spc="-20" dirty="0">
                          <a:effectLst/>
                        </a:rPr>
                        <a:t>nicama</a:t>
                      </a:r>
                      <a:r>
                        <a:rPr lang="hr-HR" sz="1050" spc="-30" dirty="0">
                          <a:effectLst/>
                        </a:rPr>
                        <a:t> </a:t>
                      </a:r>
                      <a:r>
                        <a:rPr lang="hr-HR" sz="1050" spc="-20" dirty="0">
                          <a:effectLst/>
                        </a:rPr>
                        <a:t>i</a:t>
                      </a:r>
                      <a:r>
                        <a:rPr lang="hr-HR" sz="1050" spc="-30" dirty="0">
                          <a:effectLst/>
                        </a:rPr>
                        <a:t> </a:t>
                      </a:r>
                      <a:r>
                        <a:rPr lang="hr-HR" sz="1050" spc="-20" dirty="0">
                          <a:effectLst/>
                        </a:rPr>
                        <a:t>oglasnim</a:t>
                      </a:r>
                      <a:r>
                        <a:rPr lang="hr-HR" sz="1050" spc="-30" dirty="0">
                          <a:effectLst/>
                        </a:rPr>
                        <a:t> </a:t>
                      </a:r>
                      <a:r>
                        <a:rPr lang="hr-HR" sz="1050" spc="-20" dirty="0">
                          <a:effectLst/>
                        </a:rPr>
                        <a:t>pločama</a:t>
                      </a:r>
                      <a:r>
                        <a:rPr lang="hr-HR" sz="1050" spc="-30" dirty="0">
                          <a:effectLst/>
                        </a:rPr>
                        <a:t> </a:t>
                      </a:r>
                      <a:r>
                        <a:rPr lang="hr-HR" sz="1050" spc="-20" dirty="0">
                          <a:effectLst/>
                        </a:rPr>
                        <a:t>škola.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70"/>
                        </a:lnSpc>
                        <a:spcAft>
                          <a:spcPts val="0"/>
                        </a:spcAft>
                      </a:pPr>
                      <a:r>
                        <a:rPr lang="hr-HR" sz="105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</a:endParaRPr>
                    </a:p>
                    <a:p>
                      <a:pPr>
                        <a:lnSpc>
                          <a:spcPts val="1070"/>
                        </a:lnSpc>
                        <a:spcAft>
                          <a:spcPts val="0"/>
                        </a:spcAft>
                      </a:pPr>
                      <a:r>
                        <a:rPr lang="hr-HR" sz="105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</a:endParaRPr>
                    </a:p>
                    <a:p>
                      <a:pPr>
                        <a:lnSpc>
                          <a:spcPts val="107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hr-HR" sz="105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</a:endParaRPr>
                    </a:p>
                    <a:p>
                      <a:pPr marR="24130" algn="r">
                        <a:lnSpc>
                          <a:spcPts val="10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hr-HR" sz="1050" dirty="0">
                          <a:effectLst/>
                        </a:rPr>
                        <a:t>7.</a:t>
                      </a:r>
                      <a:r>
                        <a:rPr lang="hr-HR" sz="1050" spc="-20" dirty="0">
                          <a:effectLst/>
                        </a:rPr>
                        <a:t> </a:t>
                      </a:r>
                      <a:r>
                        <a:rPr lang="hr-HR" sz="1050" dirty="0">
                          <a:effectLst/>
                        </a:rPr>
                        <a:t>7.</a:t>
                      </a:r>
                      <a:r>
                        <a:rPr lang="hr-HR" sz="1050" spc="-20" dirty="0">
                          <a:effectLst/>
                        </a:rPr>
                        <a:t> </a:t>
                      </a:r>
                      <a:r>
                        <a:rPr lang="hr-HR" sz="1050" dirty="0">
                          <a:effectLst/>
                        </a:rPr>
                        <a:t>do</a:t>
                      </a:r>
                      <a:r>
                        <a:rPr lang="hr-HR" sz="1050" spc="-20" dirty="0">
                          <a:effectLst/>
                        </a:rPr>
                        <a:t> </a:t>
                      </a:r>
                      <a:r>
                        <a:rPr lang="hr-HR" sz="1050" dirty="0">
                          <a:effectLst/>
                        </a:rPr>
                        <a:t>9.</a:t>
                      </a:r>
                      <a:r>
                        <a:rPr lang="hr-HR" sz="1050" spc="-20" dirty="0">
                          <a:effectLst/>
                        </a:rPr>
                        <a:t> </a:t>
                      </a:r>
                      <a:r>
                        <a:rPr lang="hr-HR" sz="1050" dirty="0">
                          <a:effectLst/>
                        </a:rPr>
                        <a:t>7.</a:t>
                      </a:r>
                      <a:r>
                        <a:rPr lang="hr-HR" sz="1050" spc="-20" dirty="0">
                          <a:effectLst/>
                        </a:rPr>
                        <a:t> </a:t>
                      </a:r>
                      <a:r>
                        <a:rPr lang="hr-HR" sz="1050" spc="-10" dirty="0">
                          <a:effectLst/>
                        </a:rPr>
                        <a:t>2025.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64105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044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D17358-848D-C6E4-5D01-766FC9690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054" y="2077684"/>
            <a:ext cx="7215301" cy="1151362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E56DF3B-5CCF-FE34-369F-24FDC9EF2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4766AF8-E07B-E68C-7C14-BBE80A675C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43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799890C7-C6AD-E4EC-204D-CDF8C1FD2591}"/>
              </a:ext>
            </a:extLst>
          </p:cNvPr>
          <p:cNvSpPr txBox="1"/>
          <p:nvPr/>
        </p:nvSpPr>
        <p:spPr>
          <a:xfrm>
            <a:off x="1583703" y="810705"/>
            <a:ext cx="8267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accent3">
                    <a:lumMod val="75000"/>
                  </a:schemeClr>
                </a:solidFill>
              </a:rPr>
              <a:t>UPISI U UČENIČKE DOMOVE (u trenutku pisanja ove prezentacije još je bilo e-Savjetovanje, zbog datuma pratite službeni dokument koji će biti postavljen na stranice škole)</a:t>
            </a:r>
          </a:p>
        </p:txBody>
      </p:sp>
      <p:pic>
        <p:nvPicPr>
          <p:cNvPr id="6" name="Picture 2" descr="https://www.srednja.hr/app/uploads/2025/05/upisi_u_ucenicke_domove_ljetni_rok_2025.png">
            <a:extLst>
              <a:ext uri="{FF2B5EF4-FFF2-40B4-BE49-F238E27FC236}">
                <a16:creationId xmlns:a16="http://schemas.microsoft.com/office/drawing/2014/main" id="{6B0A4C25-B116-43FB-B03B-7B5695C7D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040" y="1514579"/>
            <a:ext cx="8027717" cy="445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4798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58"/>
          <p:cNvSpPr txBox="1">
            <a:spLocks noGrp="1"/>
          </p:cNvSpPr>
          <p:nvPr>
            <p:ph type="body" idx="1"/>
          </p:nvPr>
        </p:nvSpPr>
        <p:spPr>
          <a:xfrm>
            <a:off x="1206630" y="499622"/>
            <a:ext cx="10624009" cy="635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3050" lvl="0" indent="-2730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endParaRPr sz="4700" b="1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273050" algn="ctr" rtl="0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4700"/>
              <a:buNone/>
            </a:pPr>
            <a:r>
              <a:rPr lang="en-US" sz="4700" b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IZNIMNO VAŽNO :</a:t>
            </a:r>
            <a:endParaRPr/>
          </a:p>
          <a:p>
            <a:pPr marL="273050" lvl="0" indent="-273050" algn="just" rtl="0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4700"/>
              <a:buNone/>
            </a:pPr>
            <a:endParaRPr sz="4700" b="1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304800" algn="just" rtl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SzPts val="2700"/>
              <a:buFont typeface="Noto Sans Symbols"/>
              <a:buChar char="✔"/>
            </a:pPr>
            <a:r>
              <a:rPr lang="en-US" sz="2700" b="1" u="sng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pratiti redovito </a:t>
            </a:r>
            <a:r>
              <a:rPr lang="en-US" sz="2700" b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sve obavijesti na linku  </a:t>
            </a:r>
            <a:r>
              <a:rPr lang="en-US" sz="2700" b="1" u="sng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3"/>
              </a:rPr>
              <a:t>srednje.e-upisi.hr</a:t>
            </a:r>
            <a:endParaRPr sz="2700" b="1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304800" algn="just" rtl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SzPts val="2700"/>
              <a:buFont typeface="Noto Sans Symbols"/>
              <a:buChar char="✔"/>
            </a:pPr>
            <a:r>
              <a:rPr lang="en-US" sz="2700" b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pratiti web stranicu škole u koju se učenik želi upisati</a:t>
            </a:r>
            <a:endParaRPr sz="2900"/>
          </a:p>
          <a:p>
            <a:pPr marL="273050" lvl="0" indent="-304800" algn="just" rtl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SzPts val="2700"/>
              <a:buFont typeface="Noto Sans Symbols"/>
              <a:buChar char="✔"/>
            </a:pPr>
            <a:r>
              <a:rPr lang="en-US" sz="2700" b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pridržavati se zadanih rokova. </a:t>
            </a:r>
            <a:endParaRPr sz="2900"/>
          </a:p>
          <a:p>
            <a:pPr marL="273050" lvl="0" indent="-133350" algn="just" rtl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sz="2200" b="1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273050" algn="just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sz="2200" b="1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273050" algn="just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sz="2200" b="1" i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                       </a:t>
            </a:r>
            <a:endParaRPr/>
          </a:p>
        </p:txBody>
      </p:sp>
      <p:pic>
        <p:nvPicPr>
          <p:cNvPr id="859" name="Google Shape;859;p58" descr="C:\Users\E\AppData\Local\Microsoft\Windows\Temporary Internet Files\Content.IE5\CC6DGRCI\atencion1[1]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2487" y="4941887"/>
            <a:ext cx="20828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59"/>
          <p:cNvSpPr txBox="1">
            <a:spLocks noGrp="1"/>
          </p:cNvSpPr>
          <p:nvPr>
            <p:ph type="title"/>
          </p:nvPr>
        </p:nvSpPr>
        <p:spPr>
          <a:xfrm>
            <a:off x="235670" y="982132"/>
            <a:ext cx="11434714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br>
              <a:rPr lang="en-US" sz="2900" b="1"/>
            </a:br>
            <a:br>
              <a:rPr lang="en-US" sz="2900" b="1"/>
            </a:br>
            <a:r>
              <a:rPr lang="en-US" sz="3600" b="1">
                <a:solidFill>
                  <a:srgbClr val="1D538B"/>
                </a:solidFill>
              </a:rPr>
              <a:t>Preporuke roditeljima za jednostavniji upis u srednju školu </a:t>
            </a:r>
            <a:br>
              <a:rPr lang="en-US" sz="2000" b="1">
                <a:solidFill>
                  <a:srgbClr val="1D538B"/>
                </a:solidFill>
              </a:rPr>
            </a:br>
            <a:br>
              <a:rPr lang="en-US" sz="2000" b="1">
                <a:solidFill>
                  <a:srgbClr val="1D538B"/>
                </a:solidFill>
              </a:rPr>
            </a:b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200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2900"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865" name="Google Shape;865;p59"/>
          <p:cNvSpPr txBox="1">
            <a:spLocks noGrp="1"/>
          </p:cNvSpPr>
          <p:nvPr>
            <p:ph type="body" idx="1"/>
          </p:nvPr>
        </p:nvSpPr>
        <p:spPr>
          <a:xfrm>
            <a:off x="782425" y="1706253"/>
            <a:ext cx="10114172" cy="416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br>
              <a:rPr lang="en-US" sz="2800" b="1" i="0" u="none" strike="noStrike" cap="none" dirty="0">
                <a:solidFill>
                  <a:srgbClr val="1D538B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2800" b="1" i="0" u="none" strike="noStrike" cap="none" dirty="0">
              <a:solidFill>
                <a:srgbClr val="1D538B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6004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Dobro </a:t>
            </a:r>
            <a:r>
              <a:rPr lang="en-US" sz="2600" b="0" i="0" u="none" strike="noStrike" cap="none" dirty="0" err="1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proučiti</a:t>
            </a:r>
            <a: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rokove</a:t>
            </a:r>
            <a: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obveze</a:t>
            </a:r>
            <a: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uz</a:t>
            </a:r>
            <a: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upise</a:t>
            </a:r>
            <a:b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b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Na </a:t>
            </a:r>
            <a:r>
              <a:rPr lang="en-US" sz="2600" b="0" i="0" u="none" strike="noStrike" cap="none" dirty="0" err="1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vrijeme</a:t>
            </a:r>
            <a: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dostaviti</a:t>
            </a:r>
            <a: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upisnu</a:t>
            </a:r>
            <a: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dokumentaciju</a:t>
            </a:r>
            <a: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 u </a:t>
            </a:r>
            <a:r>
              <a:rPr lang="en-US" sz="2600" b="0" i="0" u="none" strike="noStrike" cap="none" dirty="0" err="1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srednju</a:t>
            </a:r>
            <a: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školu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59"/>
          <p:cNvSpPr txBox="1"/>
          <p:nvPr/>
        </p:nvSpPr>
        <p:spPr>
          <a:xfrm>
            <a:off x="8077200" y="6392862"/>
            <a:ext cx="1905000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45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63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endParaRPr/>
          </a:p>
        </p:txBody>
      </p:sp>
      <p:sp>
        <p:nvSpPr>
          <p:cNvPr id="872" name="Google Shape;872;p63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>
                <a:solidFill>
                  <a:schemeClr val="dk1"/>
                </a:solidFill>
              </a:rPr>
              <a:t>Brošura   „Kamo nakon osnovne škole?”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SzPts val="1100"/>
              <a:buNone/>
            </a:pPr>
            <a:endParaRPr sz="1100" b="1">
              <a:solidFill>
                <a:srgbClr val="00B0F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SzPts val="1100"/>
              <a:buNone/>
            </a:pPr>
            <a:r>
              <a:rPr lang="en-US" sz="1100" u="sng">
                <a:solidFill>
                  <a:schemeClr val="hlink"/>
                </a:solidFill>
                <a:hlinkClick r:id="rId3"/>
              </a:rPr>
              <a:t>https://www.hzz.hr/content/publikacije-skole/2019/Kamo_nakon_osnovne_skole-2019-SREDISNJA.pdf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None/>
            </a:pPr>
            <a:endParaRPr sz="1100" u="sng">
              <a:solidFill>
                <a:schemeClr val="hlink"/>
              </a:solidFill>
              <a:hlinkClick r:id="rId3"/>
            </a:endParaRPr>
          </a:p>
        </p:txBody>
      </p:sp>
      <p:pic>
        <p:nvPicPr>
          <p:cNvPr id="873" name="Google Shape;873;p63" descr="kamo.png">
            <a:hlinkClick r:id="rId4"/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 t="21620" b="21620"/>
          <a:stretch/>
        </p:blipFill>
        <p:spPr>
          <a:xfrm>
            <a:off x="2092751" y="1319752"/>
            <a:ext cx="8084577" cy="5538247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stA="30000" endPos="30000" dist="5000" dir="5400000" sy="-100000" algn="bl" rotWithShape="0"/>
          </a:effectLst>
        </p:spPr>
      </p:pic>
      <p:sp>
        <p:nvSpPr>
          <p:cNvPr id="874" name="Google Shape;874;p63"/>
          <p:cNvSpPr/>
          <p:nvPr/>
        </p:nvSpPr>
        <p:spPr>
          <a:xfrm rot="-720000">
            <a:off x="264244" y="177249"/>
            <a:ext cx="1906587" cy="191770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rgbClr val="CC3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upoznajte sebe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63"/>
          <p:cNvSpPr/>
          <p:nvPr/>
        </p:nvSpPr>
        <p:spPr>
          <a:xfrm rot="1260000">
            <a:off x="10362035" y="4078287"/>
            <a:ext cx="1800225" cy="1800225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rgbClr val="CC3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popis škola i programa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63"/>
          <p:cNvSpPr/>
          <p:nvPr/>
        </p:nvSpPr>
        <p:spPr>
          <a:xfrm rot="-720000">
            <a:off x="36765" y="4563677"/>
            <a:ext cx="2117725" cy="2097087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rgbClr val="CC3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najtraženija zanimanja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63"/>
          <p:cNvSpPr/>
          <p:nvPr/>
        </p:nvSpPr>
        <p:spPr>
          <a:xfrm>
            <a:off x="5299379" y="0"/>
            <a:ext cx="1800225" cy="1800225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rgbClr val="CC3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stipendije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63"/>
          <p:cNvSpPr/>
          <p:nvPr/>
        </p:nvSpPr>
        <p:spPr>
          <a:xfrm rot="420000">
            <a:off x="10371579" y="277862"/>
            <a:ext cx="1800225" cy="1800225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rgbClr val="CC3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nastavni planovi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64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endParaRPr/>
          </a:p>
        </p:txBody>
      </p:sp>
      <p:sp>
        <p:nvSpPr>
          <p:cNvPr id="885" name="Google Shape;885;p64"/>
          <p:cNvSpPr txBox="1">
            <a:spLocks noGrp="1"/>
          </p:cNvSpPr>
          <p:nvPr>
            <p:ph type="body" idx="2"/>
          </p:nvPr>
        </p:nvSpPr>
        <p:spPr>
          <a:xfrm>
            <a:off x="301648" y="982125"/>
            <a:ext cx="4787400" cy="44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ctr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840"/>
              <a:buNone/>
            </a:pPr>
            <a:r>
              <a:rPr lang="en-US" sz="40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Centar za informiranje i savjetovanje o karijeri</a:t>
            </a:r>
            <a:endParaRPr sz="4000"/>
          </a:p>
          <a:p>
            <a:pPr marL="457200" lvl="0" indent="-228600" algn="ctr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840"/>
              <a:buNone/>
            </a:pPr>
            <a:endParaRPr sz="4000"/>
          </a:p>
        </p:txBody>
      </p:sp>
      <p:pic>
        <p:nvPicPr>
          <p:cNvPr id="886" name="Google Shape;886;p6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24314" r="19510"/>
          <a:stretch/>
        </p:blipFill>
        <p:spPr>
          <a:xfrm>
            <a:off x="5418675" y="837850"/>
            <a:ext cx="6350400" cy="512580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stA="30000" endPos="30000" dist="5000" dir="5400000" sy="-100000" algn="bl" rotWithShape="0"/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" name="Google Shape;891;p6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3894" r="33895"/>
          <a:stretch/>
        </p:blipFill>
        <p:spPr>
          <a:xfrm>
            <a:off x="4477800" y="292725"/>
            <a:ext cx="7714200" cy="602010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stA="30000" endPos="30000" dist="5000" dir="5400000" sy="-100000" algn="bl" rotWithShape="0"/>
          </a:effectLst>
        </p:spPr>
      </p:pic>
      <p:sp>
        <p:nvSpPr>
          <p:cNvPr id="892" name="Google Shape;892;p65"/>
          <p:cNvSpPr txBox="1">
            <a:spLocks noGrp="1"/>
          </p:cNvSpPr>
          <p:nvPr>
            <p:ph type="body" idx="1"/>
          </p:nvPr>
        </p:nvSpPr>
        <p:spPr>
          <a:xfrm>
            <a:off x="707011" y="3123457"/>
            <a:ext cx="358218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0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STIPENDIJE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dodjeljuju gradovi i MZO 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12f8d0da032_0_0"/>
          <p:cNvSpPr txBox="1">
            <a:spLocks noGrp="1"/>
          </p:cNvSpPr>
          <p:nvPr>
            <p:ph type="title"/>
          </p:nvPr>
        </p:nvSpPr>
        <p:spPr>
          <a:xfrm>
            <a:off x="1295400" y="982125"/>
            <a:ext cx="103416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ZAKLJUČIVANJE OCJENA ZA 8.R </a:t>
            </a:r>
            <a:r>
              <a:rPr lang="en-US" sz="4800" dirty="0">
                <a:solidFill>
                  <a:srgbClr val="FF0000"/>
                </a:solidFill>
              </a:rPr>
              <a:t>- DO </a:t>
            </a:r>
            <a:r>
              <a:rPr lang="hr-HR" sz="4800" dirty="0">
                <a:solidFill>
                  <a:srgbClr val="FF0000"/>
                </a:solidFill>
              </a:rPr>
              <a:t>13.</a:t>
            </a:r>
            <a:r>
              <a:rPr lang="en-US" sz="4800" dirty="0">
                <a:solidFill>
                  <a:srgbClr val="FF0000"/>
                </a:solidFill>
              </a:rPr>
              <a:t> 6. </a:t>
            </a:r>
            <a:endParaRPr sz="4800" dirty="0">
              <a:solidFill>
                <a:srgbClr val="FF0000"/>
              </a:solidFill>
            </a:endParaRPr>
          </a:p>
        </p:txBody>
      </p:sp>
      <p:sp>
        <p:nvSpPr>
          <p:cNvPr id="976" name="Google Shape;976;g12f8d0da032_0_0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400" cy="331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400"/>
              <a:t>Potrebno je ocjene </a:t>
            </a:r>
            <a:endParaRPr sz="340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00FF"/>
                </a:solidFill>
              </a:rPr>
              <a:t>zaključiti </a:t>
            </a:r>
            <a:endParaRPr sz="3400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400"/>
              <a:t>i</a:t>
            </a:r>
            <a:endParaRPr sz="340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CC3399"/>
                </a:solidFill>
              </a:rPr>
              <a:t>zaključati  </a:t>
            </a:r>
            <a:endParaRPr sz="3400">
              <a:solidFill>
                <a:srgbClr val="CC3399"/>
              </a:solidFill>
            </a:endParaRPr>
          </a:p>
        </p:txBody>
      </p:sp>
      <p:sp>
        <p:nvSpPr>
          <p:cNvPr id="977" name="Google Shape;977;g12f8d0da032_0_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49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g12f8d0da032_0_0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400" cy="331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sz="3100" b="1" dirty="0">
              <a:solidFill>
                <a:srgbClr val="CC3399"/>
              </a:solidFill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100" b="1" dirty="0" err="1">
                <a:solidFill>
                  <a:srgbClr val="00B050"/>
                </a:solidFill>
              </a:rPr>
              <a:t>Ako</a:t>
            </a:r>
            <a:r>
              <a:rPr lang="en-US" sz="3100" b="1" dirty="0">
                <a:solidFill>
                  <a:srgbClr val="00B050"/>
                </a:solidFill>
              </a:rPr>
              <a:t> se </a:t>
            </a:r>
            <a:r>
              <a:rPr lang="en-US" sz="3100" b="1" dirty="0" err="1">
                <a:solidFill>
                  <a:srgbClr val="00B050"/>
                </a:solidFill>
              </a:rPr>
              <a:t>učenik</a:t>
            </a:r>
            <a:r>
              <a:rPr lang="en-US" sz="3100" b="1" dirty="0">
                <a:solidFill>
                  <a:srgbClr val="00B050"/>
                </a:solidFill>
              </a:rPr>
              <a:t> </a:t>
            </a:r>
            <a:r>
              <a:rPr lang="en-US" sz="3100" b="1" dirty="0" err="1">
                <a:solidFill>
                  <a:srgbClr val="00B050"/>
                </a:solidFill>
              </a:rPr>
              <a:t>uputi</a:t>
            </a:r>
            <a:r>
              <a:rPr lang="en-US" sz="3100" b="1" dirty="0">
                <a:solidFill>
                  <a:srgbClr val="00B050"/>
                </a:solidFill>
              </a:rPr>
              <a:t> </a:t>
            </a:r>
            <a:r>
              <a:rPr lang="en-US" sz="3100" b="1" dirty="0" err="1">
                <a:solidFill>
                  <a:srgbClr val="00B050"/>
                </a:solidFill>
              </a:rPr>
              <a:t>na</a:t>
            </a:r>
            <a:r>
              <a:rPr lang="en-US" sz="3100" b="1" dirty="0">
                <a:solidFill>
                  <a:srgbClr val="00B050"/>
                </a:solidFill>
              </a:rPr>
              <a:t> </a:t>
            </a:r>
            <a:r>
              <a:rPr lang="en-US" sz="3100" b="1" dirty="0" err="1">
                <a:solidFill>
                  <a:srgbClr val="00B050"/>
                </a:solidFill>
              </a:rPr>
              <a:t>dopunski</a:t>
            </a:r>
            <a:r>
              <a:rPr lang="en-US" sz="3100" b="1" dirty="0">
                <a:solidFill>
                  <a:srgbClr val="00B050"/>
                </a:solidFill>
              </a:rPr>
              <a:t> rad - </a:t>
            </a:r>
            <a:r>
              <a:rPr lang="en-US" sz="3100" b="1" dirty="0" err="1">
                <a:solidFill>
                  <a:srgbClr val="00B050"/>
                </a:solidFill>
              </a:rPr>
              <a:t>može</a:t>
            </a:r>
            <a:r>
              <a:rPr lang="en-US" sz="3100" b="1" dirty="0">
                <a:solidFill>
                  <a:srgbClr val="00B050"/>
                </a:solidFill>
              </a:rPr>
              <a:t> se </a:t>
            </a:r>
            <a:r>
              <a:rPr lang="en-US" sz="3100" b="1" dirty="0" err="1">
                <a:solidFill>
                  <a:srgbClr val="00B050"/>
                </a:solidFill>
              </a:rPr>
              <a:t>upisati</a:t>
            </a:r>
            <a:r>
              <a:rPr lang="en-US" sz="3100" b="1" dirty="0">
                <a:solidFill>
                  <a:srgbClr val="00B050"/>
                </a:solidFill>
              </a:rPr>
              <a:t> u </a:t>
            </a:r>
            <a:r>
              <a:rPr lang="en-US" sz="3100" b="1" dirty="0" err="1">
                <a:solidFill>
                  <a:srgbClr val="00B050"/>
                </a:solidFill>
              </a:rPr>
              <a:t>ljetnom</a:t>
            </a:r>
            <a:r>
              <a:rPr lang="en-US" sz="3100" b="1" dirty="0">
                <a:solidFill>
                  <a:srgbClr val="00B050"/>
                </a:solidFill>
              </a:rPr>
              <a:t> </a:t>
            </a:r>
            <a:r>
              <a:rPr lang="en-US" sz="3100" b="1" dirty="0" err="1">
                <a:solidFill>
                  <a:srgbClr val="00B050"/>
                </a:solidFill>
              </a:rPr>
              <a:t>roku</a:t>
            </a:r>
            <a:r>
              <a:rPr lang="hr-HR" sz="3100" b="1" dirty="0">
                <a:solidFill>
                  <a:srgbClr val="00B050"/>
                </a:solidFill>
              </a:rPr>
              <a:t> ako mu se ocjene zaključe dok </a:t>
            </a:r>
            <a:r>
              <a:rPr lang="hr-HR" sz="3100" b="1">
                <a:solidFill>
                  <a:srgbClr val="00B050"/>
                </a:solidFill>
              </a:rPr>
              <a:t>traje rok.</a:t>
            </a:r>
            <a:r>
              <a:rPr lang="en-US" sz="3100" b="1">
                <a:solidFill>
                  <a:srgbClr val="CC3399"/>
                </a:solidFill>
              </a:rPr>
              <a:t> </a:t>
            </a:r>
            <a:endParaRPr sz="3100" b="1" dirty="0">
              <a:solidFill>
                <a:srgbClr val="CC339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"/>
          <p:cNvSpPr txBox="1">
            <a:spLocks noGrp="1"/>
          </p:cNvSpPr>
          <p:nvPr>
            <p:ph type="title"/>
          </p:nvPr>
        </p:nvSpPr>
        <p:spPr>
          <a:xfrm>
            <a:off x="1295400" y="704100"/>
            <a:ext cx="9601200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 sz="36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PRIJAVA U SUSTAV  ZA UČENIKE </a:t>
            </a:r>
            <a:r>
              <a:rPr lang="en-US" sz="4400">
                <a:solidFill>
                  <a:srgbClr val="0070C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4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4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 </a:t>
            </a:r>
            <a:endParaRPr/>
          </a:p>
        </p:txBody>
      </p:sp>
      <p:sp>
        <p:nvSpPr>
          <p:cNvPr id="227" name="Google Shape;227;p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1644874"/>
            <a:ext cx="9001125" cy="2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"/>
          <p:cNvSpPr txBox="1">
            <a:spLocks noGrp="1"/>
          </p:cNvSpPr>
          <p:nvPr>
            <p:ph type="title"/>
          </p:nvPr>
        </p:nvSpPr>
        <p:spPr>
          <a:xfrm>
            <a:off x="1405575" y="4081100"/>
            <a:ext cx="9601200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 sz="35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PRIJAVA U SUSTAV  ZA RODITELJ</a:t>
            </a:r>
            <a:r>
              <a:rPr lang="en-US" sz="3500">
                <a:solidFill>
                  <a:srgbClr val="9900FF"/>
                </a:solidFill>
                <a:latin typeface="Candara"/>
                <a:ea typeface="Candara"/>
                <a:cs typeface="Candara"/>
                <a:sym typeface="Candara"/>
              </a:rPr>
              <a:t>E</a:t>
            </a:r>
            <a:r>
              <a:rPr lang="en-US">
                <a:solidFill>
                  <a:srgbClr val="9900F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4400">
                <a:solidFill>
                  <a:srgbClr val="9900FF"/>
                </a:solidFill>
                <a:latin typeface="Candara"/>
                <a:ea typeface="Candara"/>
                <a:cs typeface="Candara"/>
                <a:sym typeface="Candara"/>
              </a:rPr>
              <a:t>  </a:t>
            </a:r>
            <a:r>
              <a:rPr lang="en-US" sz="4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 </a:t>
            </a:r>
            <a:endParaRPr/>
          </a:p>
        </p:txBody>
      </p:sp>
      <p:pic>
        <p:nvPicPr>
          <p:cNvPr id="230" name="Google Shape;23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5438" y="4897688"/>
            <a:ext cx="9001125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12f8a360fa3_4_3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1666"/>
              <a:buFont typeface="Candara"/>
              <a:buNone/>
            </a:pPr>
            <a:r>
              <a:rPr lang="en-US" sz="48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NA KRAJU …   </a:t>
            </a:r>
            <a:r>
              <a:rPr lang="en-US" sz="4800">
                <a:solidFill>
                  <a:srgbClr val="FF0000"/>
                </a:solidFill>
                <a:latin typeface="Overlock"/>
                <a:ea typeface="Overlock"/>
                <a:cs typeface="Overlock"/>
                <a:sym typeface="Overlock"/>
              </a:rPr>
              <a:t>VAŠA PITANJA  ….</a:t>
            </a: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g12f8a360fa3_4_35"/>
          <p:cNvSpPr txBox="1">
            <a:spLocks noGrp="1"/>
          </p:cNvSpPr>
          <p:nvPr>
            <p:ph type="body" idx="1"/>
          </p:nvPr>
        </p:nvSpPr>
        <p:spPr>
          <a:xfrm>
            <a:off x="2590801" y="2556932"/>
            <a:ext cx="9601200" cy="331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571"/>
              <a:buFont typeface="Arial"/>
              <a:buNone/>
            </a:pPr>
            <a:r>
              <a:rPr lang="en-US" sz="3800" b="1" dirty="0" err="1">
                <a:solidFill>
                  <a:srgbClr val="7CCCAB"/>
                </a:solidFill>
                <a:latin typeface="Overlock"/>
                <a:ea typeface="Overlock"/>
                <a:cs typeface="Overlock"/>
                <a:sym typeface="Overlock"/>
              </a:rPr>
              <a:t>možete</a:t>
            </a:r>
            <a:r>
              <a:rPr lang="en-US" sz="3800" b="1" dirty="0">
                <a:solidFill>
                  <a:srgbClr val="7CCCAB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800" b="1" dirty="0" err="1">
                <a:solidFill>
                  <a:srgbClr val="7CCCAB"/>
                </a:solidFill>
                <a:latin typeface="Overlock"/>
                <a:ea typeface="Overlock"/>
                <a:cs typeface="Overlock"/>
                <a:sym typeface="Overlock"/>
              </a:rPr>
              <a:t>slati</a:t>
            </a:r>
            <a:r>
              <a:rPr lang="en-US" sz="3800" b="1" dirty="0">
                <a:solidFill>
                  <a:srgbClr val="7CCCAB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800" b="1" dirty="0" err="1">
                <a:solidFill>
                  <a:srgbClr val="7CCCAB"/>
                </a:solidFill>
                <a:latin typeface="Overlock"/>
                <a:ea typeface="Overlock"/>
                <a:cs typeface="Overlock"/>
                <a:sym typeface="Overlock"/>
              </a:rPr>
              <a:t>na</a:t>
            </a:r>
            <a:r>
              <a:rPr lang="en-US" sz="3800" b="1" dirty="0">
                <a:solidFill>
                  <a:srgbClr val="7CCCAB"/>
                </a:solidFill>
                <a:latin typeface="Overlock"/>
                <a:ea typeface="Overlock"/>
                <a:cs typeface="Overlock"/>
                <a:sym typeface="Overlock"/>
              </a:rPr>
              <a:t> e mail :</a:t>
            </a:r>
            <a:endParaRPr sz="3800" b="1" dirty="0">
              <a:solidFill>
                <a:srgbClr val="7CCCAB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571"/>
              <a:buFont typeface="Arial"/>
              <a:buNone/>
            </a:pPr>
            <a:endParaRPr sz="3800" dirty="0">
              <a:solidFill>
                <a:schemeClr val="dk2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571"/>
              <a:buFont typeface="Arial"/>
              <a:buNone/>
            </a:pPr>
            <a:r>
              <a:rPr lang="en-US" sz="3800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vaših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razrednika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…</a:t>
            </a:r>
            <a:endParaRPr sz="3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280"/>
              </a:spcBef>
              <a:spcAft>
                <a:spcPts val="0"/>
              </a:spcAft>
              <a:buNone/>
            </a:pPr>
            <a:endParaRPr sz="36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5143"/>
              <a:buFont typeface="Arial"/>
              <a:buNone/>
            </a:pPr>
            <a:r>
              <a:rPr lang="en-US" sz="3600" dirty="0" err="1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pedagoginje</a:t>
            </a:r>
            <a:r>
              <a:rPr lang="en-US" sz="3600" dirty="0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hr-HR" sz="3600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petra.relja1@skole.hr</a:t>
            </a:r>
            <a:endParaRPr sz="3600">
              <a:solidFill>
                <a:srgbClr val="CC33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6" name="Google Shape;986;g12f8a360fa3_4_3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50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7" name="Google Shape;987;g12f8a360fa3_4_35" descr="C:\Users\nlovric\Desktop\pitanje.jpg"/>
          <p:cNvPicPr preferRelativeResize="0"/>
          <p:nvPr/>
        </p:nvPicPr>
        <p:blipFill rotWithShape="1">
          <a:blip r:embed="rId3">
            <a:alphaModFix/>
          </a:blip>
          <a:srcRect l="10855" r="13808"/>
          <a:stretch/>
        </p:blipFill>
        <p:spPr>
          <a:xfrm>
            <a:off x="773725" y="2455975"/>
            <a:ext cx="2114550" cy="3313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5"/>
          <p:cNvSpPr/>
          <p:nvPr/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14300" dist="127000" dir="48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7" name="Google Shape;237;p5"/>
          <p:cNvSpPr/>
          <p:nvPr/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aramond"/>
              <a:buNone/>
            </a:pPr>
            <a:r>
              <a:rPr lang="en-US" dirty="0"/>
              <a:t>PRIJAVA U SUSTAV – od 2</a:t>
            </a:r>
            <a:r>
              <a:rPr lang="hr-HR" dirty="0"/>
              <a:t>6</a:t>
            </a:r>
            <a:r>
              <a:rPr lang="en-US" dirty="0"/>
              <a:t>. </a:t>
            </a:r>
            <a:r>
              <a:rPr lang="en-US" dirty="0" err="1"/>
              <a:t>svibnja</a:t>
            </a:r>
            <a:r>
              <a:rPr lang="en-US" dirty="0"/>
              <a:t> 202</a:t>
            </a:r>
            <a:r>
              <a:rPr lang="hr-HR" dirty="0"/>
              <a:t>5</a:t>
            </a:r>
            <a:r>
              <a:rPr lang="en-US" dirty="0"/>
              <a:t>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iza</a:t>
            </a:r>
            <a:r>
              <a:rPr lang="en-US" dirty="0"/>
              <a:t> 12:00 sati. </a:t>
            </a:r>
            <a:endParaRPr dirty="0"/>
          </a:p>
        </p:txBody>
      </p:sp>
      <p:cxnSp>
        <p:nvCxnSpPr>
          <p:cNvPr id="239" name="Google Shape;239;p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40" name="Google Shape;240;p5"/>
          <p:cNvGrpSpPr/>
          <p:nvPr/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>
          <p:nvSpPr>
            <p:cNvPr id="241" name="Google Shape;241;p5"/>
            <p:cNvSpPr/>
            <p:nvPr/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242" name="Google Shape;242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3" name="Google Shape;243;p5"/>
            <p:cNvSpPr/>
            <p:nvPr/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244" name="Google Shape;244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5" name="Google Shape;245;p5"/>
          <p:cNvSpPr txBox="1"/>
          <p:nvPr/>
        </p:nvSpPr>
        <p:spPr>
          <a:xfrm>
            <a:off x="5514975" y="6249988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6" name="Google Shape;246;p5"/>
          <p:cNvGrpSpPr/>
          <p:nvPr/>
        </p:nvGrpSpPr>
        <p:grpSpPr>
          <a:xfrm>
            <a:off x="915350" y="2573993"/>
            <a:ext cx="10415730" cy="3707707"/>
            <a:chOff x="279188" y="0"/>
            <a:chExt cx="10415730" cy="3707707"/>
          </a:xfrm>
        </p:grpSpPr>
        <p:sp>
          <p:nvSpPr>
            <p:cNvPr id="247" name="Google Shape;247;p5"/>
            <p:cNvSpPr/>
            <p:nvPr/>
          </p:nvSpPr>
          <p:spPr>
            <a:xfrm>
              <a:off x="279188" y="270606"/>
              <a:ext cx="5055600" cy="3437100"/>
            </a:xfrm>
            <a:prstGeom prst="rect">
              <a:avLst/>
            </a:prstGeom>
            <a:blipFill rotWithShape="1">
              <a:blip r:embed="rId5">
                <a:alphaModFix/>
              </a:blip>
              <a:tile tx="0" ty="0" sx="99997" sy="99997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 b="1"/>
                <a:t>Nakon ulaska u sustav, učenici moraju pregledati svoje podatke </a:t>
              </a:r>
              <a:endParaRPr sz="2000" b="1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2000" b="1">
                  <a:solidFill>
                    <a:schemeClr val="dk1"/>
                  </a:solidFill>
                </a:rPr>
                <a:t>na kartici "Moji podaci" </a:t>
              </a:r>
              <a:endParaRPr sz="2000" b="1">
                <a:solidFill>
                  <a:schemeClr val="dk1"/>
                </a:solidFill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 b="1"/>
                <a:t> </a:t>
              </a:r>
              <a:endParaRPr sz="2000" b="1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2000" b="1">
                  <a:solidFill>
                    <a:schemeClr val="accent3"/>
                  </a:solidFill>
                </a:rPr>
                <a:t>(adresa, ime roditelja, ocjene iz prijašnjih razreda i sl.)</a:t>
              </a:r>
              <a:endParaRPr sz="2000" b="1">
                <a:solidFill>
                  <a:schemeClr val="accent3"/>
                </a:solidFill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1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 b="1"/>
                <a:t>          eventualne nepravilnosti </a:t>
              </a:r>
              <a:endParaRPr sz="2000" b="1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 b="1"/>
                <a:t>prijaviti svom razredniku.</a:t>
              </a:r>
              <a:endParaRPr sz="2000" b="1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472518" y="0"/>
              <a:ext cx="2222400" cy="3523500"/>
            </a:xfrm>
            <a:prstGeom prst="rect">
              <a:avLst/>
            </a:prstGeom>
            <a:blipFill rotWithShape="1">
              <a:blip r:embed="rId6">
                <a:alphaModFix/>
              </a:blip>
              <a:tile tx="0" ty="0" sx="99997" sy="99997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"/>
            <p:cNvSpPr txBox="1"/>
            <p:nvPr/>
          </p:nvSpPr>
          <p:spPr>
            <a:xfrm>
              <a:off x="8472518" y="0"/>
              <a:ext cx="2222400" cy="352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0" name="Google Shape;250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56950" y="2421475"/>
            <a:ext cx="5167775" cy="3860225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2d25715cb3_0_6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accent2"/>
                </a:solidFill>
              </a:rPr>
              <a:t>KOD ODABIRA PROGRAMA</a:t>
            </a:r>
            <a:endParaRPr sz="3600" b="1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accent2"/>
                </a:solidFill>
              </a:rPr>
              <a:t> obavezno se bira </a:t>
            </a:r>
            <a:endParaRPr sz="3600" b="1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accent2"/>
              </a:solidFill>
            </a:endParaRPr>
          </a:p>
        </p:txBody>
      </p:sp>
      <p:sp>
        <p:nvSpPr>
          <p:cNvPr id="257" name="Google Shape;257;g12d25715cb3_0_61"/>
          <p:cNvSpPr txBox="1">
            <a:spLocks noGrp="1"/>
          </p:cNvSpPr>
          <p:nvPr>
            <p:ph type="body" idx="1"/>
          </p:nvPr>
        </p:nvSpPr>
        <p:spPr>
          <a:xfrm>
            <a:off x="1028000" y="2556925"/>
            <a:ext cx="5252700" cy="331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/>
              <a:t> </a:t>
            </a:r>
            <a:r>
              <a:rPr lang="en-US" b="1">
                <a:solidFill>
                  <a:schemeClr val="accent4"/>
                </a:solidFill>
              </a:rPr>
              <a:t>STRANI JEZIK i IZBORNI PREDMET </a:t>
            </a:r>
            <a:endParaRPr b="1">
              <a:solidFill>
                <a:schemeClr val="accent4"/>
              </a:solidFill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(inače nije moguće dodavanje na listu i spremanje promjena)</a:t>
            </a:r>
            <a:endParaRPr/>
          </a:p>
        </p:txBody>
      </p:sp>
      <p:sp>
        <p:nvSpPr>
          <p:cNvPr id="258" name="Google Shape;258;g12d25715cb3_0_6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g12d25715cb3_0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1050" y="2391525"/>
            <a:ext cx="5818626" cy="372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9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9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9"/>
          <p:cNvSpPr txBox="1"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ndara"/>
              <a:buNone/>
            </a:pPr>
            <a:br>
              <a:rPr lang="en-US" sz="34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4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PRIJAVA PROGRAMA</a:t>
            </a:r>
            <a:br>
              <a:rPr lang="en-US" sz="34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3400">
              <a:solidFill>
                <a:srgbClr val="262626"/>
              </a:solidFill>
            </a:endParaRPr>
          </a:p>
        </p:txBody>
      </p:sp>
      <p:sp>
        <p:nvSpPr>
          <p:cNvPr id="268" name="Google Shape;268;p9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9" name="Google Shape;269;p9"/>
          <p:cNvGrpSpPr/>
          <p:nvPr/>
        </p:nvGrpSpPr>
        <p:grpSpPr>
          <a:xfrm>
            <a:off x="4795500" y="294796"/>
            <a:ext cx="7396509" cy="6082266"/>
            <a:chOff x="0" y="91612"/>
            <a:chExt cx="7396509" cy="5481000"/>
          </a:xfrm>
        </p:grpSpPr>
        <p:sp>
          <p:nvSpPr>
            <p:cNvPr id="270" name="Google Shape;270;p9"/>
            <p:cNvSpPr/>
            <p:nvPr/>
          </p:nvSpPr>
          <p:spPr>
            <a:xfrm>
              <a:off x="0" y="91612"/>
              <a:ext cx="7396509" cy="1316250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9"/>
            <p:cNvSpPr txBox="1"/>
            <p:nvPr/>
          </p:nvSpPr>
          <p:spPr>
            <a:xfrm>
              <a:off x="64254" y="155866"/>
              <a:ext cx="7268001" cy="1187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Početak</a:t>
              </a:r>
              <a:r>
                <a:rPr lang="en-US" sz="2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5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prijava</a:t>
              </a:r>
              <a:r>
                <a:rPr lang="en-US" sz="2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5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obrazovnih</a:t>
              </a:r>
              <a:r>
                <a:rPr lang="en-US" sz="2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5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programa</a:t>
              </a:r>
              <a:r>
                <a:rPr lang="en-US" sz="2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5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hr-HR" sz="2500" b="1" dirty="0">
                  <a:solidFill>
                    <a:schemeClr val="lt1"/>
                  </a:solidFill>
                </a:rPr>
                <a:t>5</a:t>
              </a:r>
              <a:r>
                <a:rPr lang="en-US" sz="2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. 6. 202</a:t>
              </a:r>
              <a:r>
                <a:rPr lang="hr-HR" sz="2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r>
                <a:rPr lang="en-US" sz="2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2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0" y="1479862"/>
              <a:ext cx="7396509" cy="1316250"/>
            </a:xfrm>
            <a:prstGeom prst="roundRect">
              <a:avLst>
                <a:gd name="adj" fmla="val 16667"/>
              </a:avLst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9"/>
            <p:cNvSpPr txBox="1"/>
            <p:nvPr/>
          </p:nvSpPr>
          <p:spPr>
            <a:xfrm>
              <a:off x="64254" y="1544116"/>
              <a:ext cx="7268001" cy="1187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LISTU  PRIORITETA je važno pažljivo sastaviti – na vrh je potrebno staviti program koji učenik najviše želi upisati i zatim redom ostale programe</a:t>
              </a: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0" y="2868112"/>
              <a:ext cx="7396509" cy="1316250"/>
            </a:xfrm>
            <a:prstGeom prst="roundRect">
              <a:avLst>
                <a:gd name="adj" fmla="val 16667"/>
              </a:avLst>
            </a:prstGeom>
            <a:blipFill rotWithShape="1">
              <a:blip r:embed="rId7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9"/>
            <p:cNvSpPr txBox="1"/>
            <p:nvPr/>
          </p:nvSpPr>
          <p:spPr>
            <a:xfrm>
              <a:off x="64254" y="2932366"/>
              <a:ext cx="7268001" cy="1187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ista </a:t>
              </a:r>
              <a:r>
                <a:rPr lang="en-US" sz="23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prioriteta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3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može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se </a:t>
              </a:r>
              <a:r>
                <a:rPr lang="en-US" sz="23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mijenjati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3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zaključno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s </a:t>
              </a:r>
              <a:r>
                <a:rPr lang="hr-HR" sz="2300" b="1" i="0" u="sng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lang="en-US" sz="2300" b="1" i="0" u="sng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.07.202</a:t>
              </a:r>
              <a:r>
                <a:rPr lang="hr-HR" sz="2300" b="1" i="0" u="sng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r>
                <a:rPr lang="en-US" sz="2300" b="1" i="0" u="sng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3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nakon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toga </a:t>
              </a:r>
              <a:r>
                <a:rPr lang="en-US" sz="23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nisu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3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više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3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moguće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3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promjene</a:t>
              </a:r>
              <a:endParaRPr sz="2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0" y="4256362"/>
              <a:ext cx="7396509" cy="1316250"/>
            </a:xfrm>
            <a:prstGeom prst="roundRect">
              <a:avLst>
                <a:gd name="adj" fmla="val 16667"/>
              </a:avLst>
            </a:prstGeom>
            <a:blipFill rotWithShape="1">
              <a:blip r:embed="rId8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9"/>
            <p:cNvSpPr txBox="1"/>
            <p:nvPr/>
          </p:nvSpPr>
          <p:spPr>
            <a:xfrm>
              <a:off x="64254" y="4320616"/>
              <a:ext cx="7268001" cy="1187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Važno je da odabir bude realan, tj. da učenik zadovoljava preduvjete za upis i da se nalazi unutar upisne kvote </a:t>
              </a: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2"/>
          <p:cNvSpPr txBox="1">
            <a:spLocks noGrp="1"/>
          </p:cNvSpPr>
          <p:nvPr>
            <p:ph type="title"/>
          </p:nvPr>
        </p:nvSpPr>
        <p:spPr>
          <a:xfrm>
            <a:off x="575035" y="982132"/>
            <a:ext cx="11019933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3968"/>
              <a:buFont typeface="Candara"/>
              <a:buNone/>
            </a:pPr>
            <a:br>
              <a:rPr lang="en-US" sz="14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14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14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600" b="1">
                <a:solidFill>
                  <a:srgbClr val="2C7153"/>
                </a:solidFill>
                <a:latin typeface="Candara"/>
                <a:ea typeface="Candara"/>
                <a:cs typeface="Candara"/>
                <a:sym typeface="Candara"/>
              </a:rPr>
              <a:t>ELEMENTI I KRITERIJI ZA IZBOR KANDIDATA ZA UPIS U SŠ </a:t>
            </a:r>
            <a:br>
              <a:rPr lang="en-US" sz="14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14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1400">
              <a:solidFill>
                <a:srgbClr val="262626"/>
              </a:solidFill>
            </a:endParaRPr>
          </a:p>
        </p:txBody>
      </p:sp>
      <p:grpSp>
        <p:nvGrpSpPr>
          <p:cNvPr id="283" name="Google Shape;283;p12"/>
          <p:cNvGrpSpPr/>
          <p:nvPr/>
        </p:nvGrpSpPr>
        <p:grpSpPr>
          <a:xfrm>
            <a:off x="1295400" y="3209950"/>
            <a:ext cx="9601196" cy="1999749"/>
            <a:chOff x="0" y="437566"/>
            <a:chExt cx="9601196" cy="1999749"/>
          </a:xfrm>
        </p:grpSpPr>
        <p:sp>
          <p:nvSpPr>
            <p:cNvPr id="284" name="Google Shape;284;p12"/>
            <p:cNvSpPr/>
            <p:nvPr/>
          </p:nvSpPr>
          <p:spPr>
            <a:xfrm>
              <a:off x="0" y="437566"/>
              <a:ext cx="2700336" cy="1714713"/>
            </a:xfrm>
            <a:prstGeom prst="roundRect">
              <a:avLst>
                <a:gd name="adj" fmla="val 10000"/>
              </a:avLst>
            </a:prstGeom>
            <a:solidFill>
              <a:srgbClr val="829927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300037" y="722602"/>
              <a:ext cx="2700336" cy="171471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5875" cap="flat" cmpd="sng">
              <a:solidFill>
                <a:srgbClr val="8299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2"/>
            <p:cNvSpPr txBox="1"/>
            <p:nvPr/>
          </p:nvSpPr>
          <p:spPr>
            <a:xfrm>
              <a:off x="0" y="772816"/>
              <a:ext cx="2950200" cy="16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50" tIns="175250" rIns="175250" bIns="17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00"/>
                <a:buFont typeface="Arial"/>
                <a:buNone/>
              </a:pPr>
              <a:r>
                <a:rPr lang="en-US" sz="3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zajednički</a:t>
              </a: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2"/>
            <p:cNvSpPr/>
            <p:nvPr/>
          </p:nvSpPr>
          <p:spPr>
            <a:xfrm>
              <a:off x="3300411" y="437566"/>
              <a:ext cx="2700336" cy="1714713"/>
            </a:xfrm>
            <a:prstGeom prst="roundRect">
              <a:avLst>
                <a:gd name="adj" fmla="val 10000"/>
              </a:avLst>
            </a:prstGeom>
            <a:solidFill>
              <a:srgbClr val="829927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2"/>
            <p:cNvSpPr/>
            <p:nvPr/>
          </p:nvSpPr>
          <p:spPr>
            <a:xfrm>
              <a:off x="3600448" y="722602"/>
              <a:ext cx="2700336" cy="171471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5875" cap="flat" cmpd="sng">
              <a:solidFill>
                <a:srgbClr val="8299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2"/>
            <p:cNvSpPr txBox="1"/>
            <p:nvPr/>
          </p:nvSpPr>
          <p:spPr>
            <a:xfrm>
              <a:off x="3650670" y="772824"/>
              <a:ext cx="2599892" cy="16142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50" tIns="175250" rIns="175250" bIns="17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00"/>
                <a:buFont typeface="Arial"/>
                <a:buNone/>
              </a:pPr>
              <a:r>
                <a:rPr lang="en-US" sz="3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dodatni elementi</a:t>
              </a: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2"/>
            <p:cNvSpPr/>
            <p:nvPr/>
          </p:nvSpPr>
          <p:spPr>
            <a:xfrm>
              <a:off x="6600822" y="437566"/>
              <a:ext cx="2700336" cy="1714713"/>
            </a:xfrm>
            <a:prstGeom prst="roundRect">
              <a:avLst>
                <a:gd name="adj" fmla="val 10000"/>
              </a:avLst>
            </a:prstGeom>
            <a:solidFill>
              <a:srgbClr val="829927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2"/>
            <p:cNvSpPr/>
            <p:nvPr/>
          </p:nvSpPr>
          <p:spPr>
            <a:xfrm>
              <a:off x="6900860" y="722602"/>
              <a:ext cx="2700336" cy="171471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5875" cap="flat" cmpd="sng">
              <a:solidFill>
                <a:srgbClr val="8299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2"/>
            <p:cNvSpPr txBox="1"/>
            <p:nvPr/>
          </p:nvSpPr>
          <p:spPr>
            <a:xfrm>
              <a:off x="6951082" y="772824"/>
              <a:ext cx="2599892" cy="16142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50" tIns="175250" rIns="175250" bIns="17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00"/>
                <a:buFont typeface="Arial"/>
                <a:buNone/>
              </a:pPr>
              <a:r>
                <a:rPr lang="en-US" sz="3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posebni elementi</a:t>
              </a: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3" name="Google Shape;293;p12"/>
          <p:cNvSpPr txBox="1"/>
          <p:nvPr/>
        </p:nvSpPr>
        <p:spPr>
          <a:xfrm>
            <a:off x="3039894" y="3275112"/>
            <a:ext cx="611869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ganski">
  <a:themeElements>
    <a:clrScheme name="Organski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Valni oblik">
  <a:themeElements>
    <a:clrScheme name="Valni oblik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0971812CE37D49BACF042FB099BFD9" ma:contentTypeVersion="15" ma:contentTypeDescription="Create a new document." ma:contentTypeScope="" ma:versionID="d7141b2a77a7e1679b5dbde4a44e7094">
  <xsd:schema xmlns:xsd="http://www.w3.org/2001/XMLSchema" xmlns:xs="http://www.w3.org/2001/XMLSchema" xmlns:p="http://schemas.microsoft.com/office/2006/metadata/properties" xmlns:ns3="c008c52c-ca2d-4f2d-8d20-c608dd3d17ec" targetNamespace="http://schemas.microsoft.com/office/2006/metadata/properties" ma:root="true" ma:fieldsID="fccb6358d5ed2bc1fd1d63a03bd62a86" ns3:_="">
    <xsd:import namespace="c008c52c-ca2d-4f2d-8d20-c608dd3d17e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08c52c-ca2d-4f2d-8d20-c608dd3d17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008c52c-ca2d-4f2d-8d20-c608dd3d17ec" xsi:nil="true"/>
  </documentManagement>
</p:properties>
</file>

<file path=customXml/itemProps1.xml><?xml version="1.0" encoding="utf-8"?>
<ds:datastoreItem xmlns:ds="http://schemas.openxmlformats.org/officeDocument/2006/customXml" ds:itemID="{0E7E7F92-9CA5-4889-A3CB-DC55BEFB71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08c52c-ca2d-4f2d-8d20-c608dd3d17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524593-6EF0-4B2C-82A6-E0B874A023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0AC515-7C0C-44DA-8383-106ECC47EC9E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c008c52c-ca2d-4f2d-8d20-c608dd3d17e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2693</TotalTime>
  <Words>2185</Words>
  <Application>Microsoft Office PowerPoint</Application>
  <PresentationFormat>Široki zaslon</PresentationFormat>
  <Paragraphs>308</Paragraphs>
  <Slides>50</Slides>
  <Notes>48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50</vt:i4>
      </vt:variant>
    </vt:vector>
  </HeadingPairs>
  <TitlesOfParts>
    <vt:vector size="60" baseType="lpstr">
      <vt:lpstr>Garamond</vt:lpstr>
      <vt:lpstr>Verdana</vt:lpstr>
      <vt:lpstr>Candara</vt:lpstr>
      <vt:lpstr>Arial</vt:lpstr>
      <vt:lpstr>Times New Roman</vt:lpstr>
      <vt:lpstr>Noto Sans Symbols</vt:lpstr>
      <vt:lpstr>Calibri</vt:lpstr>
      <vt:lpstr>Overlock</vt:lpstr>
      <vt:lpstr>Organski</vt:lpstr>
      <vt:lpstr>3_Valni oblik</vt:lpstr>
      <vt:lpstr>UPIS UČENIKA U SREDNJE ŠKOLE    za šk. god. 2025.-2026.  </vt:lpstr>
      <vt:lpstr>ZAKONODAVNI OKVIR</vt:lpstr>
      <vt:lpstr>    UPIS SE ODVIJA PUTEM MREŽNE STRANICE   Nacionalnog informacijskog sustava prijava i upisa u srednje škole   - NISpuSŠ    </vt:lpstr>
      <vt:lpstr>https://srednje.e-upisi.hr</vt:lpstr>
      <vt:lpstr>PRIJAVA U SUSTAV  ZA UČENIKE     </vt:lpstr>
      <vt:lpstr>PRIJAVA U SUSTAV – od 26. svibnja 2025. godine iza 12:00 sati. </vt:lpstr>
      <vt:lpstr>KOD ODABIRA PROGRAMA  obavezno se bira  </vt:lpstr>
      <vt:lpstr> PRIJAVA PROGRAMA </vt:lpstr>
      <vt:lpstr>   ELEMENTI I KRITERIJI ZA IZBOR KANDIDATA ZA UPIS U SŠ   </vt:lpstr>
      <vt:lpstr>Zajednički elementi upisa  </vt:lpstr>
      <vt:lpstr>OPĆEM USPJEH SE DODAJU  </vt:lpstr>
      <vt:lpstr>Za  GIMNAZIJE i strukovne  4 godišnje škole  DODAJU SE JOŠ:   </vt:lpstr>
      <vt:lpstr>3 PREDMETA ZNAČAJNA ZA UPIS</vt:lpstr>
      <vt:lpstr>IZ OVIH PREDMETA ŠKOLA MOŽE  provoditi provjere posebnih znanja </vt:lpstr>
      <vt:lpstr>Provođenje dodatnih ispita ( prijemni ispiti )</vt:lpstr>
      <vt:lpstr>Što ako dva ili više kandidata na zadnjem mjestu ljestvice poretka imaju isti ukupan broj bodova? </vt:lpstr>
      <vt:lpstr>PowerPoint prezentacija</vt:lpstr>
      <vt:lpstr>OBRT I  TROGODIŠNJE STRUKOVNE</vt:lpstr>
      <vt:lpstr>Ugovor o naukovanju</vt:lpstr>
      <vt:lpstr>ODABIR PRVOG STRANOG JEZIKA</vt:lpstr>
      <vt:lpstr>PowerPoint prezentacija</vt:lpstr>
      <vt:lpstr>PowerPoint prezentacija</vt:lpstr>
      <vt:lpstr>  DODATNI ELEMENTI VREDNOVANJA:</vt:lpstr>
      <vt:lpstr>KOJI PROGRAMI TRAŽE DODATNE PROVJERE ?</vt:lpstr>
      <vt:lpstr>  </vt:lpstr>
      <vt:lpstr>Vrednovanje uspjeha radi upisa u programe glazbene i plesne  umjetnosti  </vt:lpstr>
      <vt:lpstr>Na  prijamnom ispitu moguće je steći najviše 170 bodova, a minimalni prag na prijamnome ispitu je 70 bodova. </vt:lpstr>
      <vt:lpstr> NATJECANJA IZ ZNANJA - vrednovanje</vt:lpstr>
      <vt:lpstr>Vrednuju se rezultati kandidata postignutih na  državnim natjecanjima iz znanja iz Kataloga natjecanja i smotri učenika i učenica osnovnih i srednjih škola </vt:lpstr>
      <vt:lpstr>ZBRAJAJU LI SE BODOVI S VIŠE NATJECANJA </vt:lpstr>
      <vt:lpstr>POSEBNI ELEMENTI VREDNOVANJA</vt:lpstr>
      <vt:lpstr>Koji su to otežani uvjeti ?</vt:lpstr>
      <vt:lpstr>VREDNOVANJE KANDIDATA PRIPADNIKA ROMSKE NACIONALNE MANJINE I KANDIDATA BEZ RODITELJSKE SKRBI</vt:lpstr>
      <vt:lpstr>NOVOST VEZANA UZ PRIKUPLJANJE DOKUMENTACIJE  </vt:lpstr>
      <vt:lpstr>Ako učenik zatraži automatsku provjeru</vt:lpstr>
      <vt:lpstr>ZDRAVSTVENA SPOSOBNOST KANDIDATA</vt:lpstr>
      <vt:lpstr>ROKOVI</vt:lpstr>
      <vt:lpstr>PowerPoint prezentacija</vt:lpstr>
      <vt:lpstr>UPISNICE  i ostali dokumenti   7.7.-9.7.2025.  </vt:lpstr>
      <vt:lpstr>PowerPoint prezentacija</vt:lpstr>
      <vt:lpstr>U drugome odnosno jesenskom upisnom roku moguće je prijaviti samo obrazovne programe za koje upisna kvota u ljetnom roku nije popunjena.</vt:lpstr>
      <vt:lpstr>UPISI UČENIKA S TEŠKOĆAMA</vt:lpstr>
      <vt:lpstr>PowerPoint prezentacija</vt:lpstr>
      <vt:lpstr>PowerPoint prezentacija</vt:lpstr>
      <vt:lpstr>  Preporuke roditeljima za jednostavniji upis u srednju školu      </vt:lpstr>
      <vt:lpstr>PowerPoint prezentacija</vt:lpstr>
      <vt:lpstr>PowerPoint prezentacija</vt:lpstr>
      <vt:lpstr>PowerPoint prezentacija</vt:lpstr>
      <vt:lpstr>ZAKLJUČIVANJE OCJENA ZA 8.R - DO 13. 6. </vt:lpstr>
      <vt:lpstr>NA KRAJU …   VAŠA PITANJA  ….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UPIS UČENIKA U SREDNJE ŠKOLE    za šk. god. 2022.-2023.</dc:title>
  <dc:creator>hopuhac</dc:creator>
  <cp:lastModifiedBy>Petra Relja</cp:lastModifiedBy>
  <cp:revision>13</cp:revision>
  <dcterms:created xsi:type="dcterms:W3CDTF">2008-10-07T08:14:54Z</dcterms:created>
  <dcterms:modified xsi:type="dcterms:W3CDTF">2025-05-28T13:33:15Z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  <property fmtid="{D5CDD505-2E9C-101B-9397-08002B2CF9AE}" pid="3" name="ContentTypeId">
    <vt:lpwstr>0x0101000E0971812CE37D49BACF042FB099BFD9</vt:lpwstr>
  </property>
</Properties>
</file>