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50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0" r:id="rId38"/>
    <p:sldId id="307" r:id="rId39"/>
    <p:sldId id="308" r:id="rId40"/>
    <p:sldId id="310" r:id="rId41"/>
    <p:sldId id="312" r:id="rId42"/>
    <p:sldId id="315" r:id="rId43"/>
    <p:sldId id="316" r:id="rId44"/>
    <p:sldId id="317" r:id="rId45"/>
    <p:sldId id="318" r:id="rId46"/>
    <p:sldId id="319" r:id="rId47"/>
    <p:sldId id="329" r:id="rId48"/>
    <p:sldId id="330" r:id="rId49"/>
  </p:sldIdLst>
  <p:sldSz cx="12192000" cy="6858000"/>
  <p:notesSz cx="6797675" cy="992505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ndara" panose="020E0502030303020204" pitchFamily="34" charset="0"/>
      <p:regular r:id="rId55"/>
      <p:bold r:id="rId56"/>
      <p:italic r:id="rId57"/>
      <p:boldItalic r:id="rId58"/>
    </p:embeddedFont>
    <p:embeddedFont>
      <p:font typeface="Garamond" panose="02020404030301010803" pitchFamily="18" charset="0"/>
      <p:regular r:id="rId59"/>
      <p:bold r:id="rId60"/>
      <p:italic r:id="rId61"/>
      <p:boldItalic r:id="rId62"/>
    </p:embeddedFont>
    <p:embeddedFont>
      <p:font typeface="Overlock" panose="020B0604020202020204" charset="0"/>
      <p:regular r:id="rId63"/>
      <p:bold r:id="rId64"/>
      <p:italic r:id="rId65"/>
      <p:boldItalic r:id="rId66"/>
    </p:embeddedFont>
    <p:embeddedFont>
      <p:font typeface="Verdana" panose="020B0604030504040204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i6TzCCrWVri+Fc4Ds59/kIXB/7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100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104" Type="http://schemas.openxmlformats.org/officeDocument/2006/relationships/tableStyles" Target="tableStyles.xml"/><Relationship Id="rId7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d25715cb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2d25715cb3_0_9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2d25715cb3_0_92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defdc34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6" name="Google Shape;436;gdefdc34c7a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defdc34c7a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2dea701df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2dea701df1_0_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12dea701df1_0_3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2d25715c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2d25715cb3_0_7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12d25715cb3_0_7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d25715c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d25715cb3_0_8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12d25715cb3_0_84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0" name="Google Shape;8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d25715cb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d25715cb3_0_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d25715cb3_0_4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2" name="Google Shape;86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1" name="Google Shape;881;p6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S: stavila bih umjesto informatička podrška : e-alati</a:t>
            </a:r>
            <a:endParaRPr/>
          </a:p>
        </p:txBody>
      </p:sp>
      <p:sp>
        <p:nvSpPr>
          <p:cNvPr id="882" name="Google Shape;882;p64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9" name="Google Shape;88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2f8d0da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2f8d0da032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12f8d0da032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2f8a360fa3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2f8a360fa3_4_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g12f8a360fa3_4_35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d25715c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d25715cb3_0_6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d25715cb3_0_61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8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8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s opisom">
  <p:cSld name="Citat s opis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7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7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7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9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">
  <p:cSld name="Kartica s nazivo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8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8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9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 citata">
  <p:cSld name="Kartica s nazivom citata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9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9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9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9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9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ili False">
  <p:cSld name="True ili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00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00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0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0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0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1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0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0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2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0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0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0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4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8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8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8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3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3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9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9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0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0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66" name="Google Shape;66;p9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9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9" name="Google Shape;69;p89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8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" name="Google Shape;71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8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9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9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9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78" name="Google Shape;78;p8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4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4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94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9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ska slika s opisom">
  <p:cSld name="Panoramska slika s opis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5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5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95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9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85" descr="HD-PanelConten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8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85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85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8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8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8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3"/>
          <p:cNvSpPr/>
          <p:nvPr/>
        </p:nvSpPr>
        <p:spPr>
          <a:xfrm>
            <a:off x="304801" y="228600"/>
            <a:ext cx="11595100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3" name="Google Shape;153;p73"/>
          <p:cNvGrpSpPr/>
          <p:nvPr/>
        </p:nvGrpSpPr>
        <p:grpSpPr>
          <a:xfrm>
            <a:off x="281516" y="714376"/>
            <a:ext cx="11631083" cy="1330325"/>
            <a:chOff x="-3905251" y="4294188"/>
            <a:chExt cx="13027839" cy="1892300"/>
          </a:xfrm>
        </p:grpSpPr>
        <p:sp>
          <p:nvSpPr>
            <p:cNvPr id="154" name="Google Shape;154;p7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7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7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7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73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9" name="Google Shape;159;p73"/>
          <p:cNvSpPr txBox="1"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body" idx="1"/>
          </p:nvPr>
        </p:nvSpPr>
        <p:spPr>
          <a:xfrm>
            <a:off x="1162049" y="2674938"/>
            <a:ext cx="9878483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rodne-novine.nn.hr/clanci/sluzbeni/2015_05_49_98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pisi.hr/print.php?id=13544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hyperlink" Target="https://narodne-novine.nn.hr/clanci/sluzbeni/2022_05_57_82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.hr/z/317/Zakon-o-odgoju-i-obrazovanju-u-osnovnoj-i-srednjoj-%C5%A1koli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narodne-novine.nn.hr/clanci/sluzbeni/2022_03_39_482.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upisi.hr/docs/pravilnik_o_elementima_i_kriterijima_final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ednje.e-upisi.h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ias.gov.hr/Content/Documents/NIAS_Korisnicka_uputa.pd(https:/nias.gov.hr/)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z.hr/content/publikacije-skole/2019/Kamo_nakon_osnovne_skole-2019-SREDISNJA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cisok.hr/online-materijali-za-ucenike-osmih-razreda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cisok-centar-zagreb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zagreb.hr/stipendija-grada-zagreba-za-ucenike-koji-se-obrazu/126568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title"/>
          </p:nvPr>
        </p:nvSpPr>
        <p:spPr>
          <a:xfrm>
            <a:off x="6095999" y="2675107"/>
            <a:ext cx="4427537" cy="6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UPIS UČENIKA U SREDNJE ŠKOLE  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za šk. god. </a:t>
            </a:r>
            <a:r>
              <a:rPr lang="en-US" sz="3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202</a:t>
            </a:r>
            <a:r>
              <a:rPr lang="hr-HR" sz="3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.-</a:t>
            </a: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hr-HR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type="body" idx="2"/>
          </p:nvPr>
        </p:nvSpPr>
        <p:spPr>
          <a:xfrm>
            <a:off x="6096000" y="4357992"/>
            <a:ext cx="4572000" cy="17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pripremila</a:t>
            </a:r>
            <a:r>
              <a:rPr lang="en-US" sz="16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6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Petra Relja</a:t>
            </a:r>
            <a:r>
              <a:rPr lang="en-US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 </a:t>
            </a: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dk2"/>
                </a:solidFill>
                <a:latin typeface="Candara"/>
                <a:sym typeface="Candara"/>
              </a:rPr>
              <a:t>Stručna suradnica pedagoginja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13462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4" y="1612400"/>
            <a:ext cx="5463425" cy="36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Zajednički elementi upisa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3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04" name="Google Shape;304;p13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20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prosjeci svih zaključnih ocjena svih nastavnih predmeta na </a:t>
              </a:r>
              <a:r>
                <a:rPr lang="en-US" sz="2500" b="1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dvije decimale u posljednja četiri razreda osnovnog obrazovanja</a:t>
              </a:r>
              <a:r>
                <a:rPr lang="en-US" sz="2500" b="0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  <a:endParaRPr sz="25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OPĆEM USPJEH SE DODAJU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8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18" name="Google Shape;318;p8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50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zaključne ocjene u posljednja dva razreda osnovnog obrazovanja iz nastavnih predmeta Hrvatski jezik, Matematika i prvi strani jezik;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2"/>
          <p:cNvSpPr txBox="1">
            <a:spLocks noGrp="1"/>
          </p:cNvSpPr>
          <p:nvPr>
            <p:ph type="title"/>
          </p:nvPr>
        </p:nvSpPr>
        <p:spPr>
          <a:xfrm>
            <a:off x="604965" y="1055077"/>
            <a:ext cx="3326012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8887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Za  GIMNAZIJE i strukovne </a:t>
            </a:r>
            <a:b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4 godišnje škole  DODAJU SE JOŠ: 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30" name="Google Shape;330;p8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82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32" name="Google Shape;332;p82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2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 prethodno stečene bodove  - dolazimo do ukupno  80 bodova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2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2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nastavna  predmeta važna za nastavak obrazovanja u pojedinim vrstama obrazovnih programa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3 PREDMETA ZNAČAJNA ZA UPIS</a:t>
            </a:r>
            <a:endParaRPr>
              <a:solidFill>
                <a:srgbClr val="2C7153"/>
              </a:solidFill>
            </a:endParaRPr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295400" y="3309713"/>
            <a:ext cx="9601196" cy="1800224"/>
            <a:chOff x="0" y="537329"/>
            <a:chExt cx="9601196" cy="1800224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određuje MZOS za svaku školu-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predmeta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posebno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važnih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za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upis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određuje škola samostalno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d25715cb3_0_9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Provođenje dodatnih ispita ( prijemni ispiti )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370" name="Google Shape;370;g12d25715cb3_0_92"/>
          <p:cNvSpPr txBox="1">
            <a:spLocks noGrp="1"/>
          </p:cNvSpPr>
          <p:nvPr>
            <p:ph type="body" idx="1"/>
          </p:nvPr>
        </p:nvSpPr>
        <p:spPr>
          <a:xfrm>
            <a:off x="788450" y="2650100"/>
            <a:ext cx="69849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r-HR" b="1" dirty="0"/>
              <a:t>3</a:t>
            </a:r>
            <a:r>
              <a:rPr lang="en-US" b="1" dirty="0"/>
              <a:t>.</a:t>
            </a:r>
            <a:r>
              <a:rPr lang="hr-HR" b="1" dirty="0"/>
              <a:t>7</a:t>
            </a:r>
            <a:r>
              <a:rPr lang="en-US" b="1" dirty="0"/>
              <a:t>.-</a:t>
            </a:r>
            <a:r>
              <a:rPr lang="hr-HR" b="1" dirty="0"/>
              <a:t>6</a:t>
            </a:r>
            <a:r>
              <a:rPr lang="en-US" b="1" dirty="0"/>
              <a:t>.7.202</a:t>
            </a:r>
            <a:r>
              <a:rPr lang="hr-HR" b="1" dirty="0"/>
              <a:t>3</a:t>
            </a:r>
            <a:r>
              <a:rPr lang="en-US" b="1" dirty="0"/>
              <a:t>.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Provođenje</a:t>
            </a:r>
            <a:r>
              <a:rPr lang="en-US" b="1" dirty="0"/>
              <a:t> </a:t>
            </a:r>
            <a:r>
              <a:rPr lang="en-US" b="1" dirty="0" err="1"/>
              <a:t>dodatnih</a:t>
            </a:r>
            <a:r>
              <a:rPr lang="en-US" b="1" dirty="0"/>
              <a:t> 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provjera</a:t>
            </a:r>
            <a:r>
              <a:rPr lang="en-US" b="1" dirty="0"/>
              <a:t> - </a:t>
            </a:r>
            <a:r>
              <a:rPr lang="en-US" b="1" dirty="0" err="1"/>
              <a:t>unos</a:t>
            </a:r>
            <a:r>
              <a:rPr lang="en-US" b="1" dirty="0"/>
              <a:t> </a:t>
            </a:r>
            <a:r>
              <a:rPr lang="en-US" b="1" dirty="0" err="1"/>
              <a:t>rezultata</a:t>
            </a:r>
            <a:r>
              <a:rPr lang="en-US" b="1" dirty="0"/>
              <a:t>, </a:t>
            </a:r>
            <a:r>
              <a:rPr lang="en-US" b="1" dirty="0" err="1"/>
              <a:t>prigovora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rezultate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</a:rPr>
              <a:t>Na </a:t>
            </a:r>
            <a:r>
              <a:rPr lang="en-US" sz="2800" b="1" dirty="0" err="1">
                <a:solidFill>
                  <a:schemeClr val="accent2"/>
                </a:solidFill>
              </a:rPr>
              <a:t>kartici</a:t>
            </a:r>
            <a:r>
              <a:rPr lang="en-US" sz="2800" b="1" dirty="0">
                <a:solidFill>
                  <a:schemeClr val="accent2"/>
                </a:solidFill>
              </a:rPr>
              <a:t> MOJ RASPORED </a:t>
            </a:r>
            <a:endParaRPr sz="2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učenici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vidjeti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2"/>
                </a:solidFill>
              </a:rPr>
              <a:t>vremenski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raspored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održavanja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dodatnih</a:t>
            </a:r>
            <a:r>
              <a:rPr lang="en-US" b="1" dirty="0"/>
              <a:t> </a:t>
            </a:r>
            <a:r>
              <a:rPr lang="en-US" b="1" dirty="0" err="1"/>
              <a:t>provjera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b="1" dirty="0"/>
              <a:t>, </a:t>
            </a:r>
            <a:r>
              <a:rPr lang="en-US" b="1" dirty="0" err="1"/>
              <a:t>vještina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sposobnosti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je </a:t>
            </a:r>
            <a:r>
              <a:rPr lang="en-US" b="1" dirty="0" err="1"/>
              <a:t>kandidat</a:t>
            </a:r>
            <a:r>
              <a:rPr lang="en-US" b="1" dirty="0"/>
              <a:t> </a:t>
            </a:r>
            <a:r>
              <a:rPr lang="en-US" b="1" dirty="0" err="1"/>
              <a:t>prijavio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program koji </a:t>
            </a:r>
            <a:r>
              <a:rPr lang="en-US" b="1" dirty="0" err="1"/>
              <a:t>zahtijeva</a:t>
            </a:r>
            <a:r>
              <a:rPr lang="en-US" b="1" dirty="0"/>
              <a:t> </a:t>
            </a:r>
            <a:r>
              <a:rPr lang="en-US" b="1" dirty="0" err="1"/>
              <a:t>dodatne</a:t>
            </a:r>
            <a:r>
              <a:rPr lang="en-US" b="1" dirty="0"/>
              <a:t> </a:t>
            </a:r>
            <a:r>
              <a:rPr lang="en-US" b="1" dirty="0" err="1"/>
              <a:t>provjere</a:t>
            </a:r>
            <a:endParaRPr b="1" dirty="0"/>
          </a:p>
        </p:txBody>
      </p:sp>
      <p:sp>
        <p:nvSpPr>
          <p:cNvPr id="371" name="Google Shape;371;g12d25715cb3_0_9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g12d25715cb3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439" y="2488800"/>
            <a:ext cx="4701561" cy="32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622169" y="886120"/>
            <a:ext cx="11019934" cy="6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sz="3600" b="1">
                <a:solidFill>
                  <a:srgbClr val="00B050"/>
                </a:solidFill>
              </a:rPr>
              <a:t>Što ako dva ili više kandidata na zadnjem mjestu ljestvice poretka imaju isti ukupan broj bodova?</a:t>
            </a:r>
            <a:r>
              <a:rPr lang="en-US" sz="3600"/>
              <a:t> </a:t>
            </a:r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body" idx="1"/>
          </p:nvPr>
        </p:nvSpPr>
        <p:spPr>
          <a:xfrm>
            <a:off x="846306" y="2723745"/>
            <a:ext cx="10204316" cy="336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 b="1"/>
              <a:t>Ako dva ili više kandidata na zadnjem mjestu ljestvice poretka imaju isti ukupan broj bodova iz zajedničkog i dodatnog elementa vrednovanja </a:t>
            </a:r>
            <a:r>
              <a:rPr lang="en-US" sz="2800" b="1">
                <a:solidFill>
                  <a:srgbClr val="00B0F0"/>
                </a:solidFill>
              </a:rPr>
              <a:t>upisuje se onaj kandidat koji je ostvario veći broj bodova iz provjere posebnih znanja.</a:t>
            </a:r>
            <a:endParaRPr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1050" b="1"/>
          </a:p>
        </p:txBody>
      </p:sp>
      <p:sp>
        <p:nvSpPr>
          <p:cNvPr id="379" name="Google Shape;379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9"/>
          <p:cNvSpPr txBox="1">
            <a:spLocks noGrp="1"/>
          </p:cNvSpPr>
          <p:nvPr>
            <p:ph type="body" idx="4294967295"/>
          </p:nvPr>
        </p:nvSpPr>
        <p:spPr>
          <a:xfrm>
            <a:off x="810705" y="836579"/>
            <a:ext cx="10727703" cy="50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Ako dva ili više kandidata na zadnjem mjestu ljestvice poretka imaju isti ukupan broj bodova iz zajedničkog i dodatnog elementa vrednovanja i imaju isti broj bodova iz provjere posebnih znanja, </a:t>
            </a:r>
            <a:r>
              <a:rPr lang="en-US" sz="2800" b="1" i="0" u="none" strike="noStrike" cap="non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upisuje se onaj kandidat koji ostvaruje pravo na poseban element vrednovanja ( zdravstvene teškoće i otežani uvjeti )</a:t>
            </a:r>
            <a:endParaRPr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>
              <a:solidFill>
                <a:srgbClr val="FFC000"/>
              </a:solidFill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Ako dva ili više kandidata na zadnjem mjestu ljestvice poretka imaju isti ukupan broj bodova iz zajedničkog i dodatnog elementa vrednovanja i imaju isti broj bodova iz provjere posebnih znanja te ostvaruju pravo na poseban element vrednovanja, </a:t>
            </a:r>
            <a:endParaRPr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r>
              <a:rPr lang="en-US" sz="2800" b="1" i="0" u="none" strike="noStrike" cap="none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upisuju se svi kandidati.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"/>
          <p:cNvSpPr txBox="1">
            <a:spLocks noGrp="1"/>
          </p:cNvSpPr>
          <p:nvPr>
            <p:ph type="title"/>
          </p:nvPr>
        </p:nvSpPr>
        <p:spPr>
          <a:xfrm>
            <a:off x="1295402" y="982133"/>
            <a:ext cx="9601196" cy="9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OBRT I  TROGODIŠNJE STRUKOVNE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391" name="Google Shape;391;p17"/>
          <p:cNvGrpSpPr/>
          <p:nvPr/>
        </p:nvGrpSpPr>
        <p:grpSpPr>
          <a:xfrm>
            <a:off x="1343575" y="2773051"/>
            <a:ext cx="9920816" cy="3572915"/>
            <a:chOff x="48170" y="660"/>
            <a:chExt cx="8399641" cy="3255207"/>
          </a:xfrm>
        </p:grpSpPr>
        <p:sp>
          <p:nvSpPr>
            <p:cNvPr id="392" name="Google Shape;392;p17"/>
            <p:cNvSpPr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Upis na temelju: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solidFill>
              <a:srgbClr val="3B977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zajedničkog, dodatnog i posebnog  elementa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solidFill>
              <a:srgbClr val="3D988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opći uspjeh od  5. do 8.r. (max. 20 )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ocjene iz HJ, Mat i prvog stranog jezika u 7. i 8.r.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solidFill>
              <a:srgbClr val="3F889A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ukupno max. 50 bodova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911120" y="1547963"/>
              <a:ext cx="2210431" cy="1326259"/>
            </a:xfrm>
            <a:prstGeom prst="rect">
              <a:avLst/>
            </a:prstGeom>
            <a:solidFill>
              <a:srgbClr val="417C9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4911115" y="1547967"/>
              <a:ext cx="2866800" cy="1707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Zdravstvene sposobnosti –  liječnička svjedodžba medicine rada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title"/>
          </p:nvPr>
        </p:nvSpPr>
        <p:spPr>
          <a:xfrm>
            <a:off x="1295402" y="63052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Ugovor o naukovanju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409" name="Google Shape;409;p18"/>
          <p:cNvGrpSpPr/>
          <p:nvPr/>
        </p:nvGrpSpPr>
        <p:grpSpPr>
          <a:xfrm>
            <a:off x="750482" y="2444305"/>
            <a:ext cx="11019936" cy="3699262"/>
            <a:chOff x="-544918" y="-328079"/>
            <a:chExt cx="11019936" cy="3699262"/>
          </a:xfrm>
        </p:grpSpPr>
        <p:sp>
          <p:nvSpPr>
            <p:cNvPr id="410" name="Google Shape;410;p18"/>
            <p:cNvSpPr/>
            <p:nvPr/>
          </p:nvSpPr>
          <p:spPr>
            <a:xfrm>
              <a:off x="535504" y="-328079"/>
              <a:ext cx="8859092" cy="1293697"/>
            </a:xfrm>
            <a:prstGeom prst="roundRect">
              <a:avLst>
                <a:gd name="adj" fmla="val 10000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 txBox="1"/>
            <p:nvPr/>
          </p:nvSpPr>
          <p:spPr>
            <a:xfrm>
              <a:off x="1070727" y="-253590"/>
              <a:ext cx="8323869" cy="12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OBAVEZNO SE SKLAPA  ugovor o naukovanju / praksi 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-356899" y="1333379"/>
              <a:ext cx="10643898" cy="2037804"/>
            </a:xfrm>
            <a:prstGeom prst="roundRect">
              <a:avLst>
                <a:gd name="adj" fmla="val 10000"/>
              </a:avLst>
            </a:prstGeom>
            <a:solidFill>
              <a:srgbClr val="44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 txBox="1"/>
            <p:nvPr/>
          </p:nvSpPr>
          <p:spPr>
            <a:xfrm>
              <a:off x="-544918" y="1773573"/>
              <a:ext cx="11019936" cy="1345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OBRTNIČKA ŠKOLA ima popis licenciranih obrtnika dostupan na stranicama ministarstva nadležnog za obrt putem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aplikacije e-Naukovanje.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Obveza je škole da popise slobodnih mjesta za praktičnu nastavu i vježbe naukovanja istakne na oglasnoj ploči i mrežnoj stranici škole.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960070" y="1016989"/>
              <a:ext cx="840903" cy="84090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DDD4">
                <a:alpha val="89411"/>
              </a:srgbClr>
            </a:solidFill>
            <a:ln w="15875" cap="flat" cmpd="sng">
              <a:solidFill>
                <a:srgbClr val="CDDDD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 txBox="1"/>
            <p:nvPr/>
          </p:nvSpPr>
          <p:spPr>
            <a:xfrm>
              <a:off x="7149273" y="1016989"/>
              <a:ext cx="462497" cy="63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707009" y="1055077"/>
            <a:ext cx="3261676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000" b="1"/>
              <a:t>ODABIR PRVOG STRANOG JEZIKA</a:t>
            </a:r>
            <a:endParaRPr sz="4000"/>
          </a:p>
        </p:txBody>
      </p:sp>
      <p:sp>
        <p:nvSpPr>
          <p:cNvPr id="424" name="Google Shape;424;p21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21"/>
          <p:cNvGrpSpPr/>
          <p:nvPr/>
        </p:nvGrpSpPr>
        <p:grpSpPr>
          <a:xfrm>
            <a:off x="5335572" y="100963"/>
            <a:ext cx="6447934" cy="6651360"/>
            <a:chOff x="0" y="6695"/>
            <a:chExt cx="6447934" cy="6651360"/>
          </a:xfrm>
        </p:grpSpPr>
        <p:sp>
          <p:nvSpPr>
            <p:cNvPr id="426" name="Google Shape;426;p21"/>
            <p:cNvSpPr/>
            <p:nvPr/>
          </p:nvSpPr>
          <p:spPr>
            <a:xfrm>
              <a:off x="0" y="669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1"/>
            <p:cNvSpPr txBox="1"/>
            <p:nvPr/>
          </p:nvSpPr>
          <p:spPr>
            <a:xfrm>
              <a:off x="77904" y="8459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Moguća promijena prvog stranog jezika u odnosu na OŠ ako ga je učenik učio najmanje 4 godine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0" y="169185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77904" y="176975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Odabirom prvog stranog jezika u sustavu on postaje preduvjet za upis</a:t>
              </a:r>
              <a:r>
                <a:rPr lang="en-US" sz="3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0" y="337701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77904" y="345491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Učenik može  polagati  provjeru znanja iz tog jezika </a:t>
              </a: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ako ga nije uopće učio ili ga je učio manje od 4. god.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0" y="506217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1"/>
            <p:cNvSpPr txBox="1"/>
            <p:nvPr/>
          </p:nvSpPr>
          <p:spPr>
            <a:xfrm>
              <a:off x="77904" y="514007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Položena provjera vrijedi za sve prijavljene programe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28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ZAKONODAVNI OKVIR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6"/>
          <p:cNvGrpSpPr/>
          <p:nvPr/>
        </p:nvGrpSpPr>
        <p:grpSpPr>
          <a:xfrm>
            <a:off x="5003125" y="23485"/>
            <a:ext cx="7290076" cy="6857753"/>
            <a:chOff x="0" y="609604"/>
            <a:chExt cx="7435060" cy="5391315"/>
          </a:xfrm>
        </p:grpSpPr>
        <p:sp>
          <p:nvSpPr>
            <p:cNvPr id="193" name="Google Shape;193;p6"/>
            <p:cNvSpPr/>
            <p:nvPr/>
          </p:nvSpPr>
          <p:spPr>
            <a:xfrm>
              <a:off x="0" y="609604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72393" y="681997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Zakon o odgoju i obrazovanju u OŠ i SŠ</a:t>
              </a: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https://www.zakon.hr/z/317/Zakon-o-odgoju-i-obrazovanju-u-osnovnoj-i-srednjoj-%C5%A1koli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2555538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2393" y="2627931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za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1.r. SŠ/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2300" b="1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8"/>
                </a:rPr>
                <a:t> </a:t>
              </a:r>
              <a:endParaRPr sz="2300" b="1" i="0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sng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sz="1800" b="1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izmjenama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za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I.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razred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srednje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škole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4517945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11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72393" y="4590338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Odluka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upisu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1.r. SŠ za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šk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god. 202</a:t>
              </a:r>
              <a:r>
                <a:rPr lang="hr-H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./202</a:t>
              </a:r>
              <a:r>
                <a:rPr lang="hr-H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1" u="sng" strike="noStrike" cap="none" dirty="0">
                  <a:solidFill>
                    <a:srgbClr val="2C7153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https://narodne-novine.nn.hr/clanci/sluzbeni/2022_05_57_820.html</a:t>
              </a:r>
              <a:endParaRPr sz="1800" b="0" i="1" u="none" strike="noStrike" cap="none" dirty="0">
                <a:solidFill>
                  <a:srgbClr val="2C715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gdefdc34c7a_0_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40" name="Google Shape;440;gdefdc34c7a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gdefdc34c7a_0_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2" name="Google Shape;442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4" name="Google Shape;444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5" name="Google Shape;445;gdefdc34c7a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5875" cap="flat" cmpd="sng">
            <a:solidFill>
              <a:srgbClr val="7C6C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46" name="Google Shape;446;gdefdc34c7a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620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gdefdc34c7a_0_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fld>
            <a:endParaRPr sz="8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gdefdc34c7a_0_0"/>
          <p:cNvSpPr txBox="1">
            <a:spLocks noGrp="1"/>
          </p:cNvSpPr>
          <p:nvPr>
            <p:ph type="body" idx="4294967295"/>
          </p:nvPr>
        </p:nvSpPr>
        <p:spPr>
          <a:xfrm>
            <a:off x="2461090" y="2674939"/>
            <a:ext cx="7046977" cy="213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4400" b="1"/>
              <a:t>Nije moguća promjena 1. str. jezika za bodovanje pri upisu !!!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0" y="0"/>
            <a:ext cx="12397151" cy="71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3"/>
          <p:cNvSpPr txBox="1">
            <a:spLocks noGrp="1"/>
          </p:cNvSpPr>
          <p:nvPr>
            <p:ph type="title"/>
          </p:nvPr>
        </p:nvSpPr>
        <p:spPr>
          <a:xfrm>
            <a:off x="483091" y="1055077"/>
            <a:ext cx="4019628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DODATNI ELEMENTI VREDNOVANJA: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3"/>
          <p:cNvGrpSpPr/>
          <p:nvPr/>
        </p:nvGrpSpPr>
        <p:grpSpPr>
          <a:xfrm>
            <a:off x="5166775" y="341349"/>
            <a:ext cx="6733918" cy="6346127"/>
            <a:chOff x="0" y="416456"/>
            <a:chExt cx="5914209" cy="4425472"/>
          </a:xfrm>
        </p:grpSpPr>
        <p:sp>
          <p:nvSpPr>
            <p:cNvPr id="466" name="Google Shape;466;p23"/>
            <p:cNvSpPr/>
            <p:nvPr/>
          </p:nvSpPr>
          <p:spPr>
            <a:xfrm>
              <a:off x="0" y="416456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51175" y="467631"/>
              <a:ext cx="5811900" cy="9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SPOSOBNOSTI I DAROVITOSTI UČENIKA –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dokazuju se i vrednuju 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0" y="153568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51175" y="158686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provjere (ispitivanja) vještina i sposobnosti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0" y="266464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51175" y="271582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rezultata na natjecanjima u znanju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0" y="379360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 txBox="1"/>
            <p:nvPr/>
          </p:nvSpPr>
          <p:spPr>
            <a:xfrm>
              <a:off x="51175" y="384478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 rezultata na natjecanjima školskih sportskih društava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485385" y="487353"/>
            <a:ext cx="11218182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8078875" y="1195207"/>
            <a:ext cx="3360900" cy="4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PROGRAMI TRAŽE DODATNE PROVJERE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906264" y="1195212"/>
            <a:ext cx="6612339" cy="4408226"/>
            <a:chOff x="1291" y="412786"/>
            <a:chExt cx="6612339" cy="4408226"/>
          </a:xfrm>
        </p:grpSpPr>
        <p:sp>
          <p:nvSpPr>
            <p:cNvPr id="484" name="Google Shape;484;p24"/>
            <p:cNvSpPr/>
            <p:nvPr/>
          </p:nvSpPr>
          <p:spPr>
            <a:xfrm>
              <a:off x="1291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49708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likovne umjetnosti i dizajna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2998885" y="89769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2998885" y="1034346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3858489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3906906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glazbene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 rot="5400000">
              <a:off x="4944015" y="225873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5031078" y="2308324"/>
              <a:ext cx="409965" cy="408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3858489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3906906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plesne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 rot="10800000">
              <a:off x="3031947" y="3652833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3207174" y="3789488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291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 txBox="1"/>
            <p:nvPr/>
          </p:nvSpPr>
          <p:spPr>
            <a:xfrm>
              <a:off x="49708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Razredni odjeli za sportaše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0"/>
          <p:cNvSpPr/>
          <p:nvPr/>
        </p:nvSpPr>
        <p:spPr>
          <a:xfrm>
            <a:off x="483091" y="507971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 kandidata u programe likovne umjetnosti i dizajna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0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70"/>
          <p:cNvSpPr txBox="1">
            <a:spLocks noGrp="1"/>
          </p:cNvSpPr>
          <p:nvPr>
            <p:ph type="title"/>
          </p:nvPr>
        </p:nvSpPr>
        <p:spPr>
          <a:xfrm>
            <a:off x="608012" y="723014"/>
            <a:ext cx="3610274" cy="529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600">
              <a:solidFill>
                <a:srgbClr val="262626"/>
              </a:solidFill>
            </a:endParaRPr>
          </a:p>
        </p:txBody>
      </p:sp>
      <p:sp>
        <p:nvSpPr>
          <p:cNvPr id="506" name="Google Shape;506;p70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70"/>
          <p:cNvGrpSpPr/>
          <p:nvPr/>
        </p:nvGrpSpPr>
        <p:grpSpPr>
          <a:xfrm>
            <a:off x="5147921" y="397910"/>
            <a:ext cx="6733918" cy="5993356"/>
            <a:chOff x="0" y="416456"/>
            <a:chExt cx="5914209" cy="3296513"/>
          </a:xfrm>
        </p:grpSpPr>
        <p:sp>
          <p:nvSpPr>
            <p:cNvPr id="508" name="Google Shape;508;p70"/>
            <p:cNvSpPr/>
            <p:nvPr/>
          </p:nvSpPr>
          <p:spPr>
            <a:xfrm>
              <a:off x="0" y="416456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0"/>
            <p:cNvSpPr txBox="1"/>
            <p:nvPr/>
          </p:nvSpPr>
          <p:spPr>
            <a:xfrm>
              <a:off x="51175" y="467632"/>
              <a:ext cx="5809787" cy="762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60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Provjerava se darovitost kandidata za likovno izražavanje jednom od likovnih tehnika koju određuje srednja škola. </a:t>
              </a:r>
              <a:endParaRPr/>
            </a:p>
          </p:txBody>
        </p:sp>
        <p:sp>
          <p:nvSpPr>
            <p:cNvPr id="510" name="Google Shape;510;p70"/>
            <p:cNvSpPr/>
            <p:nvPr/>
          </p:nvSpPr>
          <p:spPr>
            <a:xfrm>
              <a:off x="0" y="2162940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0"/>
            <p:cNvSpPr txBox="1"/>
            <p:nvPr/>
          </p:nvSpPr>
          <p:spPr>
            <a:xfrm>
              <a:off x="51175" y="2466093"/>
              <a:ext cx="5811859" cy="1195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Navedenom provjerom moguće je ostvariti najviše 120 bodova,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Minimalni bodovni prag na navedenoj provjeri je 70 bodova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dea701df1_0_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andara"/>
              <a:buNone/>
            </a:pPr>
            <a:r>
              <a:rPr lang="en-US" sz="354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Vrednovanje uspjeha radi upisa u programe </a:t>
            </a:r>
            <a:r>
              <a:rPr lang="en-US" sz="354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glazbene i plesne  umjetnosti </a:t>
            </a:r>
            <a:endParaRPr sz="3540" b="1">
              <a:solidFill>
                <a:srgbClr val="7CCCA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59"/>
          </a:p>
        </p:txBody>
      </p:sp>
      <p:sp>
        <p:nvSpPr>
          <p:cNvPr id="518" name="Google Shape;518;g12dea701df1_0_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Iznimno daroviti kandidati koji žele upisati srednju glazbenu ili plesnu školu, a još uvijek nisu završili redovito osnovno obrazovanje, </a:t>
            </a:r>
            <a:r>
              <a:rPr lang="en-US" sz="2600" b="1">
                <a:solidFill>
                  <a:srgbClr val="39976D"/>
                </a:solidFill>
              </a:rPr>
              <a:t>za aktivaciju u sustavu trebaju se javiti izravno srednjoj glazbenoj, odnosno plesnoj školi koju žele upisati.</a:t>
            </a:r>
            <a:r>
              <a:rPr lang="en-US" sz="2600"/>
              <a:t> Nakon aktivacije, za prijavu u sustav koriste se svojim elektroničkim identitetom iz sustava AAI@EduHr.</a:t>
            </a:r>
            <a:endParaRPr sz="2600"/>
          </a:p>
        </p:txBody>
      </p:sp>
      <p:sp>
        <p:nvSpPr>
          <p:cNvPr id="519" name="Google Shape;519;g12dea701df1_0_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1"/>
          <p:cNvSpPr/>
          <p:nvPr/>
        </p:nvSpPr>
        <p:spPr>
          <a:xfrm>
            <a:off x="483091" y="507971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1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71"/>
          <p:cNvSpPr txBox="1">
            <a:spLocks noGrp="1"/>
          </p:cNvSpPr>
          <p:nvPr>
            <p:ph type="title"/>
          </p:nvPr>
        </p:nvSpPr>
        <p:spPr>
          <a:xfrm>
            <a:off x="808074" y="1055077"/>
            <a:ext cx="2966484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 prijamnom ispitu moguće je steći najviše 170 bodova, a minimalni prag na prijamnome ispitu je 70 bodova.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4649005" y="1592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71"/>
          <p:cNvGrpSpPr/>
          <p:nvPr/>
        </p:nvGrpSpPr>
        <p:grpSpPr>
          <a:xfrm>
            <a:off x="4864944" y="273423"/>
            <a:ext cx="7069263" cy="1875893"/>
            <a:chOff x="512877" y="416456"/>
            <a:chExt cx="5401332" cy="1356100"/>
          </a:xfrm>
        </p:grpSpPr>
        <p:sp>
          <p:nvSpPr>
            <p:cNvPr id="530" name="Google Shape;530;p71"/>
            <p:cNvSpPr/>
            <p:nvPr/>
          </p:nvSpPr>
          <p:spPr>
            <a:xfrm>
              <a:off x="655774" y="416456"/>
              <a:ext cx="5258435" cy="13561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1"/>
            <p:cNvSpPr txBox="1"/>
            <p:nvPr/>
          </p:nvSpPr>
          <p:spPr>
            <a:xfrm>
              <a:off x="512877" y="541025"/>
              <a:ext cx="5298483" cy="664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60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Kandidatu koji je uspješno završio osnovno glazbeno obrazovanje ili drugi (II.) pripremni razred srednje glazbene škole za upis se vrednuje: </a:t>
              </a:r>
              <a:endParaRPr/>
            </a:p>
          </p:txBody>
        </p:sp>
      </p:grpSp>
      <p:sp>
        <p:nvSpPr>
          <p:cNvPr id="532" name="Google Shape;532;p71"/>
          <p:cNvSpPr txBox="1"/>
          <p:nvPr/>
        </p:nvSpPr>
        <p:spPr>
          <a:xfrm>
            <a:off x="7084726" y="2396636"/>
            <a:ext cx="4949700" cy="1200600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zajednički i dodatni element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71"/>
          <p:cNvSpPr txBox="1"/>
          <p:nvPr/>
        </p:nvSpPr>
        <p:spPr>
          <a:xfrm>
            <a:off x="4864973" y="3905848"/>
            <a:ext cx="7069200" cy="120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postignuti opći uspjeh iz petoga i šestoga razreda glazbene škole ili dva razreda pripremnoga obrazovanja;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1"/>
          <p:cNvSpPr txBox="1"/>
          <p:nvPr/>
        </p:nvSpPr>
        <p:spPr>
          <a:xfrm>
            <a:off x="5896025" y="5415050"/>
            <a:ext cx="5787300" cy="1200600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prijamni ispit glazbene darovitosti.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9"/>
          <p:cNvSpPr txBox="1">
            <a:spLocks noGrp="1"/>
          </p:cNvSpPr>
          <p:nvPr>
            <p:ph type="title"/>
          </p:nvPr>
        </p:nvSpPr>
        <p:spPr>
          <a:xfrm>
            <a:off x="1295402" y="716438"/>
            <a:ext cx="9601196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NATJECANJA IZ ZNANJA </a:t>
            </a:r>
            <a:r>
              <a:rPr lang="en-US"/>
              <a:t>- vrednovanje</a:t>
            </a:r>
            <a:endParaRPr/>
          </a:p>
        </p:txBody>
      </p:sp>
      <p:sp>
        <p:nvSpPr>
          <p:cNvPr id="580" name="Google Shape;580;p79"/>
          <p:cNvSpPr txBox="1">
            <a:spLocks noGrp="1"/>
          </p:cNvSpPr>
          <p:nvPr>
            <p:ph type="body" idx="1"/>
          </p:nvPr>
        </p:nvSpPr>
        <p:spPr>
          <a:xfrm>
            <a:off x="791852" y="2036189"/>
            <a:ext cx="10737129" cy="43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>
                <a:solidFill>
                  <a:schemeClr val="accent4"/>
                </a:solidFill>
              </a:rPr>
              <a:t>Pravo na izravan upis ili dodatne bodove ostvaruju kandidati na osnovi rezultata koje su postigli na: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nastavnih predmeta: Hrvatskoga jezika, Matematike, prvoga stranog jezika</a:t>
            </a:r>
            <a:endParaRPr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dvaju nastavnih predmeta posebno značajnih za upis u skladu s Popisom predmeta posebno važnih za upis;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natjecanju iz znanja koji samostalno određuje srednja škola</a:t>
            </a:r>
            <a:endParaRPr/>
          </a:p>
        </p:txBody>
      </p:sp>
      <p:sp>
        <p:nvSpPr>
          <p:cNvPr id="581" name="Google Shape;581;p7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>
            <a:spLocks noGrp="1"/>
          </p:cNvSpPr>
          <p:nvPr>
            <p:ph type="title"/>
          </p:nvPr>
        </p:nvSpPr>
        <p:spPr>
          <a:xfrm>
            <a:off x="829559" y="782425"/>
            <a:ext cx="3044857" cy="470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800" b="1">
                <a:solidFill>
                  <a:schemeClr val="accent4"/>
                </a:solidFill>
              </a:rPr>
              <a:t>Vrednuju se rezultati kandidata postignutih na</a:t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3600" b="1">
                <a:solidFill>
                  <a:schemeClr val="accent3"/>
                </a:solidFill>
              </a:rPr>
              <a:t> državnim </a:t>
            </a:r>
            <a:r>
              <a:rPr lang="en-US" sz="2800" b="1">
                <a:solidFill>
                  <a:schemeClr val="accent4"/>
                </a:solidFill>
              </a:rPr>
              <a:t>natjecanjima iz znanja iz Kataloga natjecanja i smotri učenika i učenica osnovnih i srednjih škola </a:t>
            </a:r>
            <a:endParaRPr/>
          </a:p>
        </p:txBody>
      </p:sp>
      <p:sp>
        <p:nvSpPr>
          <p:cNvPr id="587" name="Google Shape;587;p8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588" name="Google Shape;588;p8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196" y="490194"/>
            <a:ext cx="8060212" cy="58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aramond"/>
              <a:buNone/>
            </a:pPr>
            <a:r>
              <a:rPr lang="en-US" sz="3100">
                <a:solidFill>
                  <a:srgbClr val="FFFFFF"/>
                </a:solidFill>
              </a:rPr>
              <a:t>ZBRAJAJU LI SE BODOVI S VIŠE NATJECANJA</a:t>
            </a:r>
            <a:br>
              <a:rPr lang="en-US" sz="3100">
                <a:solidFill>
                  <a:srgbClr val="FFFFFF"/>
                </a:solidFill>
              </a:rPr>
            </a:br>
            <a:endParaRPr sz="3100">
              <a:solidFill>
                <a:srgbClr val="FFFFFF"/>
              </a:solidFill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 txBox="1"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-1524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Kandidatu koji je sudjelovao na više natjecanja ili na natjecanjima iz više područja, vrsta ili razina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0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vrednuje se samo jedan (najpovoljniji) rezultat. </a:t>
            </a:r>
            <a:endParaRPr sz="4000" b="1">
              <a:solidFill>
                <a:srgbClr val="7CCCA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andara"/>
              <a:buNone/>
            </a:pP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UPIS SE ODVIJA PUTEM MREŽNE STRANICE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Nacionalnog informacijskog sustava prijava i upisa u srednje škole   - NISpuSŠ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400">
              <a:solidFill>
                <a:srgbClr val="262626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"/>
          <p:cNvGrpSpPr/>
          <p:nvPr/>
        </p:nvGrpSpPr>
        <p:grpSpPr>
          <a:xfrm>
            <a:off x="4794400" y="835025"/>
            <a:ext cx="7394536" cy="5337586"/>
            <a:chOff x="0" y="30356"/>
            <a:chExt cx="5914209" cy="4236852"/>
          </a:xfrm>
        </p:grpSpPr>
        <p:sp>
          <p:nvSpPr>
            <p:cNvPr id="209" name="Google Shape;209;p3"/>
            <p:cNvSpPr/>
            <p:nvPr/>
          </p:nvSpPr>
          <p:spPr>
            <a:xfrm>
              <a:off x="0" y="100972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 txBox="1"/>
            <p:nvPr/>
          </p:nvSpPr>
          <p:spPr>
            <a:xfrm>
              <a:off x="74247" y="30356"/>
              <a:ext cx="5765700" cy="24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https://srednje.e-upisi.hr</a:t>
              </a:r>
              <a:endParaRPr sz="43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u="sng" dirty="0">
                  <a:solidFill>
                    <a:schemeClr val="dk1"/>
                  </a:solidFill>
                </a:rPr>
                <a:t>2</a:t>
              </a:r>
              <a:r>
                <a:rPr lang="hr-HR" sz="4300" u="sng" dirty="0">
                  <a:solidFill>
                    <a:schemeClr val="dk1"/>
                  </a:solidFill>
                </a:rPr>
                <a:t>9</a:t>
              </a:r>
              <a:r>
                <a:rPr lang="en-US" sz="4300" u="sng" dirty="0">
                  <a:solidFill>
                    <a:schemeClr val="dk1"/>
                  </a:solidFill>
                </a:rPr>
                <a:t>.5.202</a:t>
              </a:r>
              <a:r>
                <a:rPr lang="hr-HR" sz="4300" u="sng" dirty="0">
                  <a:solidFill>
                    <a:schemeClr val="dk1"/>
                  </a:solidFill>
                </a:rPr>
                <a:t>3</a:t>
              </a:r>
              <a:r>
                <a:rPr lang="en-US" sz="4300" u="sng" dirty="0">
                  <a:solidFill>
                    <a:schemeClr val="dk1"/>
                  </a:solidFill>
                </a:rPr>
                <a:t> u 12,00</a:t>
              </a:r>
              <a:endParaRPr sz="4300" u="sng" dirty="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0" y="274620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74249" y="2820457"/>
              <a:ext cx="5765711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svakom upisnom roku kandidat se može prijaviti za upis u najviše 6 obrazovnih programa.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1"/>
          <p:cNvGrpSpPr/>
          <p:nvPr/>
        </p:nvGrpSpPr>
        <p:grpSpPr>
          <a:xfrm>
            <a:off x="0" y="9037"/>
            <a:ext cx="12229962" cy="6856214"/>
            <a:chOff x="-15736" y="0"/>
            <a:chExt cx="12229962" cy="6856214"/>
          </a:xfrm>
        </p:grpSpPr>
        <p:pic>
          <p:nvPicPr>
            <p:cNvPr id="605" name="Google Shape;605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7" name="Google Shape;6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9" name="Google Shape;609;p31"/>
          <p:cNvSpPr txBox="1">
            <a:spLocks noGrp="1"/>
          </p:cNvSpPr>
          <p:nvPr>
            <p:ph type="title"/>
          </p:nvPr>
        </p:nvSpPr>
        <p:spPr>
          <a:xfrm>
            <a:off x="1295402" y="479503"/>
            <a:ext cx="9601196" cy="10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POSEBNI ELEMENTI VREDNOVANJA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610" name="Google Shape;610;p31"/>
          <p:cNvGrpSpPr/>
          <p:nvPr/>
        </p:nvGrpSpPr>
        <p:grpSpPr>
          <a:xfrm>
            <a:off x="868542" y="1603163"/>
            <a:ext cx="10972800" cy="4993682"/>
            <a:chOff x="32211" y="59"/>
            <a:chExt cx="10972800" cy="4993682"/>
          </a:xfrm>
        </p:grpSpPr>
        <p:sp>
          <p:nvSpPr>
            <p:cNvPr id="611" name="Google Shape;611;p31"/>
            <p:cNvSpPr/>
            <p:nvPr/>
          </p:nvSpPr>
          <p:spPr>
            <a:xfrm>
              <a:off x="297834" y="59"/>
              <a:ext cx="10272620" cy="1932858"/>
            </a:xfrm>
            <a:prstGeom prst="roundRect">
              <a:avLst>
                <a:gd name="adj" fmla="val 16667"/>
              </a:avLst>
            </a:prstGeom>
            <a:solidFill>
              <a:srgbClr val="D77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411305" y="132672"/>
              <a:ext cx="10045678" cy="142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 koji živi u otežanim uvjetima obrazovanja </a:t>
              </a: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uzrokovanim nepovoljnim ekonomskim, socijalnim te odgojnim čimbenicima.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11305" y="2201323"/>
              <a:ext cx="10307475" cy="1665036"/>
            </a:xfrm>
            <a:prstGeom prst="roundRect">
              <a:avLst>
                <a:gd name="adj" fmla="val 16667"/>
              </a:avLst>
            </a:prstGeom>
            <a:solidFill>
              <a:srgbClr val="DCB13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 txBox="1"/>
            <p:nvPr/>
          </p:nvSpPr>
          <p:spPr>
            <a:xfrm>
              <a:off x="32211" y="3543236"/>
              <a:ext cx="10972800" cy="145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5" name="Google Shape;61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6381" y="4231115"/>
            <a:ext cx="4499238" cy="8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su to otežani uvjeti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624" name="Google Shape;624;p3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32"/>
          <p:cNvGrpSpPr/>
          <p:nvPr/>
        </p:nvGrpSpPr>
        <p:grpSpPr>
          <a:xfrm>
            <a:off x="4796375" y="207390"/>
            <a:ext cx="7246055" cy="5721805"/>
            <a:chOff x="884" y="638872"/>
            <a:chExt cx="7246055" cy="4485653"/>
          </a:xfrm>
        </p:grpSpPr>
        <p:sp>
          <p:nvSpPr>
            <p:cNvPr id="626" name="Google Shape;626;p32"/>
            <p:cNvSpPr/>
            <p:nvPr/>
          </p:nvSpPr>
          <p:spPr>
            <a:xfrm>
              <a:off x="884" y="638872"/>
              <a:ext cx="3450502" cy="2254016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 txBox="1"/>
            <p:nvPr/>
          </p:nvSpPr>
          <p:spPr>
            <a:xfrm>
              <a:off x="884" y="638872"/>
              <a:ext cx="3450502" cy="213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 uz jednoga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i/ili oba roditelja/skrbnika s dugotrajnom teškom bolesti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liječnika)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 txBox="1"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oba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roditelja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skrbnika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dugotrajno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nezaposlenog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potvrda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HZZ) </a:t>
              </a:r>
              <a:endParaRPr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 txBox="1"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uz samohranoga roditelja/skrbnika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CZSS)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 txBox="1"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bez jednog roditelja /skrbnika – koji je preminuo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(smrtovnica)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4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39" name="Google Shape;639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3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1" name="Google Shape;641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p34"/>
          <p:cNvSpPr txBox="1">
            <a:spLocks noGrp="1"/>
          </p:cNvSpPr>
          <p:nvPr>
            <p:ph type="title"/>
          </p:nvPr>
        </p:nvSpPr>
        <p:spPr>
          <a:xfrm>
            <a:off x="1311138" y="387401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ZDRAVSTVENE TEŠKOĆE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644" name="Google Shape;644;p34"/>
          <p:cNvGrpSpPr/>
          <p:nvPr/>
        </p:nvGrpSpPr>
        <p:grpSpPr>
          <a:xfrm>
            <a:off x="942250" y="1691268"/>
            <a:ext cx="10494735" cy="4647563"/>
            <a:chOff x="0" y="-293648"/>
            <a:chExt cx="10494735" cy="4647563"/>
          </a:xfrm>
        </p:grpSpPr>
        <p:sp>
          <p:nvSpPr>
            <p:cNvPr id="645" name="Google Shape;645;p34"/>
            <p:cNvSpPr/>
            <p:nvPr/>
          </p:nvSpPr>
          <p:spPr>
            <a:xfrm>
              <a:off x="0" y="-293648"/>
              <a:ext cx="10494735" cy="1712123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4"/>
            <p:cNvSpPr txBox="1"/>
            <p:nvPr/>
          </p:nvSpPr>
          <p:spPr>
            <a:xfrm>
              <a:off x="67852" y="93753"/>
              <a:ext cx="10359031" cy="1256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Ako je učenik OŠ završio po redovnom programu uz zdravstvene teškoće i / ili dugotrajno liječenje koje su mu u značajnoj mjeri utjecale na uspjeh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4"/>
            <p:cNvSpPr txBox="1"/>
            <p:nvPr/>
          </p:nvSpPr>
          <p:spPr>
            <a:xfrm>
              <a:off x="67852" y="1564087"/>
              <a:ext cx="10359031" cy="125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POTREBNO JE IMATI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mišljenje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HZZ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temelju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stručnog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mišljenja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nadležnoga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školskog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temelju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prethodno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dostavljene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specijalističke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medicinske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dokumenta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cije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zdravstvenim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teškoćama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0" y="296395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4"/>
            <p:cNvSpPr txBox="1"/>
            <p:nvPr/>
          </p:nvSpPr>
          <p:spPr>
            <a:xfrm>
              <a:off x="67852" y="3031807"/>
              <a:ext cx="10359031" cy="125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Predlažu 3 – 6 programa koje učenik može upisati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8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56" name="Google Shape;656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8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8" name="Google Shape;658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0" name="Google Shape;660;p81"/>
          <p:cNvSpPr txBox="1">
            <a:spLocks noGrp="1"/>
          </p:cNvSpPr>
          <p:nvPr>
            <p:ph type="title"/>
          </p:nvPr>
        </p:nvSpPr>
        <p:spPr>
          <a:xfrm>
            <a:off x="334236" y="431520"/>
            <a:ext cx="1145869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VREDNOVANJE KANDIDATA PRIPADNIKA ROMSKE NACIONALNE MANJINE I KANDIDATA BEZ RODITELJSKE SKRBI</a:t>
            </a:r>
            <a:endParaRPr sz="2800">
              <a:solidFill>
                <a:srgbClr val="262626"/>
              </a:solidFill>
            </a:endParaRPr>
          </a:p>
        </p:txBody>
      </p:sp>
      <p:grpSp>
        <p:nvGrpSpPr>
          <p:cNvPr id="661" name="Google Shape;661;p81"/>
          <p:cNvGrpSpPr/>
          <p:nvPr/>
        </p:nvGrpSpPr>
        <p:grpSpPr>
          <a:xfrm>
            <a:off x="245400" y="1828358"/>
            <a:ext cx="11968845" cy="4641677"/>
            <a:chOff x="0" y="-361777"/>
            <a:chExt cx="11096648" cy="3247972"/>
          </a:xfrm>
        </p:grpSpPr>
        <p:sp>
          <p:nvSpPr>
            <p:cNvPr id="662" name="Google Shape;662;p81"/>
            <p:cNvSpPr/>
            <p:nvPr/>
          </p:nvSpPr>
          <p:spPr>
            <a:xfrm>
              <a:off x="152948" y="-361777"/>
              <a:ext cx="10943700" cy="1704000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1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1"/>
            <p:cNvSpPr txBox="1"/>
            <p:nvPr/>
          </p:nvSpPr>
          <p:spPr>
            <a:xfrm>
              <a:off x="67845" y="1564088"/>
              <a:ext cx="10846200" cy="12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81"/>
          <p:cNvSpPr txBox="1"/>
          <p:nvPr/>
        </p:nvSpPr>
        <p:spPr>
          <a:xfrm>
            <a:off x="726975" y="1913476"/>
            <a:ext cx="10537500" cy="2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pripadnik romske nacionalne manjine, a upisuje se na temelju Nacionalnog plana za uključivanje Roma za razdoblje od 2021. do 2027. godine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dodaju se dva boda</a:t>
            </a: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broj bodova koji je utvrđen tijekom postupka vrednovanja.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Potvrda o pripadnosti romskoj nacionalnoj manjini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(rodni list učenika ili rodni list jednog od roditelja/skrbnika ili izvadak iz popisa birača za roditelja/skrbnika)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1"/>
          <p:cNvSpPr txBox="1"/>
          <p:nvPr/>
        </p:nvSpPr>
        <p:spPr>
          <a:xfrm>
            <a:off x="150425" y="4789075"/>
            <a:ext cx="1128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dijete bez roditelja ili odgovarajuće roditeljske skrbi prema zakonu koji uređuje socijalnu skrb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dodaje se jedan bod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broj bodova koji je utvrđen tijekom postupka vrednovanja.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otvrdu nadležnog centra za socijalnu skrb da je kandidat dijete bez roditelja ili odgovarajuće roditeljske skrbi.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2d25715cb3_0_77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083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860" b="1">
                <a:solidFill>
                  <a:schemeClr val="accent2"/>
                </a:solidFill>
              </a:rPr>
              <a:t>NOVOST VEZANA UZ PRIKUPLJANJE DOKUMENTACIJE </a:t>
            </a:r>
            <a:endParaRPr sz="286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60"/>
          </a:p>
        </p:txBody>
      </p:sp>
      <p:sp>
        <p:nvSpPr>
          <p:cNvPr id="673" name="Google Shape;673;g12d25715cb3_0_77"/>
          <p:cNvSpPr txBox="1">
            <a:spLocks noGrp="1"/>
          </p:cNvSpPr>
          <p:nvPr>
            <p:ph type="body" idx="1"/>
          </p:nvPr>
        </p:nvSpPr>
        <p:spPr>
          <a:xfrm>
            <a:off x="1098300" y="2168650"/>
            <a:ext cx="10308300" cy="37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/>
              <a:t>Do </a:t>
            </a:r>
            <a:r>
              <a:rPr lang="hr-HR" sz="2060" b="1" dirty="0"/>
              <a:t>prošle</a:t>
            </a:r>
            <a:r>
              <a:rPr lang="en-US" sz="2060" b="1" dirty="0"/>
              <a:t> </a:t>
            </a:r>
            <a:r>
              <a:rPr lang="en-US" sz="2060" b="1" dirty="0" err="1"/>
              <a:t>šk</a:t>
            </a:r>
            <a:r>
              <a:rPr lang="en-US" sz="2060" b="1" dirty="0"/>
              <a:t>. god. </a:t>
            </a:r>
            <a:r>
              <a:rPr lang="en-US" sz="2060" b="1" dirty="0" err="1"/>
              <a:t>dodatne</a:t>
            </a:r>
            <a:r>
              <a:rPr lang="en-US" sz="2060" b="1" dirty="0"/>
              <a:t> </a:t>
            </a:r>
            <a:r>
              <a:rPr lang="en-US" sz="2060" b="1" dirty="0" err="1"/>
              <a:t>bodove</a:t>
            </a:r>
            <a:r>
              <a:rPr lang="en-US" sz="2060" b="1" dirty="0"/>
              <a:t> </a:t>
            </a:r>
            <a:r>
              <a:rPr lang="en-US" sz="2060" b="1" dirty="0" err="1"/>
              <a:t>unosili</a:t>
            </a:r>
            <a:r>
              <a:rPr lang="en-US" sz="2060" b="1" dirty="0"/>
              <a:t> </a:t>
            </a:r>
            <a:r>
              <a:rPr lang="en-US" sz="2060" b="1" dirty="0" err="1"/>
              <a:t>su</a:t>
            </a:r>
            <a:r>
              <a:rPr lang="en-US" sz="2060" b="1" dirty="0"/>
              <a:t> </a:t>
            </a:r>
            <a:r>
              <a:rPr lang="en-US" sz="2060" b="1" dirty="0" err="1"/>
              <a:t>razrednici</a:t>
            </a:r>
            <a:r>
              <a:rPr lang="en-US" sz="2060" b="1" dirty="0"/>
              <a:t> /  PEDAGOGINJA </a:t>
            </a: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>
                <a:solidFill>
                  <a:srgbClr val="39976D"/>
                </a:solidFill>
              </a:rPr>
              <a:t>SADA </a:t>
            </a:r>
            <a:r>
              <a:rPr lang="en-US" sz="2060" b="1" dirty="0" err="1">
                <a:solidFill>
                  <a:srgbClr val="39976D"/>
                </a:solidFill>
              </a:rPr>
              <a:t>učenik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jedan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ili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više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uvjeta</a:t>
            </a:r>
            <a:r>
              <a:rPr lang="en-US" sz="2060" b="1" dirty="0">
                <a:solidFill>
                  <a:srgbClr val="39976D"/>
                </a:solidFill>
              </a:rPr>
              <a:t> za </a:t>
            </a:r>
            <a:r>
              <a:rPr lang="en-US" sz="2060" b="1" dirty="0" err="1">
                <a:solidFill>
                  <a:srgbClr val="39976D"/>
                </a:solidFill>
              </a:rPr>
              <a:t>koje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misli</a:t>
            </a:r>
            <a:r>
              <a:rPr lang="en-US" sz="2060" b="1" dirty="0">
                <a:solidFill>
                  <a:srgbClr val="39976D"/>
                </a:solidFill>
              </a:rPr>
              <a:t> da </a:t>
            </a:r>
            <a:r>
              <a:rPr lang="en-US" sz="2060" b="1" dirty="0" err="1">
                <a:solidFill>
                  <a:srgbClr val="39976D"/>
                </a:solidFill>
              </a:rPr>
              <a:t>ispunjava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</a:t>
            </a:r>
            <a:r>
              <a:rPr lang="en-US" sz="2060" b="1" dirty="0">
                <a:solidFill>
                  <a:srgbClr val="39976D"/>
                </a:solidFill>
              </a:rPr>
              <a:t> za </a:t>
            </a:r>
            <a:r>
              <a:rPr lang="en-US" sz="2060" b="1" dirty="0" err="1">
                <a:solidFill>
                  <a:srgbClr val="39976D"/>
                </a:solidFill>
              </a:rPr>
              <a:t>njih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različite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načine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provjere</a:t>
            </a:r>
            <a:r>
              <a:rPr lang="en-US" sz="2060" b="1" dirty="0">
                <a:solidFill>
                  <a:srgbClr val="39976D"/>
                </a:solidFill>
              </a:rPr>
              <a:t>  </a:t>
            </a:r>
            <a:r>
              <a:rPr lang="en-US" sz="2060" b="1" dirty="0" err="1">
                <a:solidFill>
                  <a:srgbClr val="39976D"/>
                </a:solidFill>
              </a:rPr>
              <a:t>dokumentacije</a:t>
            </a:r>
            <a:endParaRPr sz="2060" b="1" dirty="0">
              <a:solidFill>
                <a:srgbClr val="39976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 err="1"/>
              <a:t>Automatska</a:t>
            </a:r>
            <a:r>
              <a:rPr lang="en-US" sz="2060" b="1" dirty="0"/>
              <a:t> </a:t>
            </a:r>
            <a:r>
              <a:rPr lang="en-US" sz="2060" b="1" dirty="0" err="1"/>
              <a:t>provjera</a:t>
            </a:r>
            <a:r>
              <a:rPr lang="en-US" sz="2060" b="1" dirty="0"/>
              <a:t> - </a:t>
            </a:r>
            <a:r>
              <a:rPr lang="en-US" sz="2060" b="1" dirty="0" err="1"/>
              <a:t>integracijom</a:t>
            </a:r>
            <a:r>
              <a:rPr lang="en-US" sz="2060" b="1" dirty="0"/>
              <a:t> </a:t>
            </a:r>
            <a:r>
              <a:rPr lang="en-US" sz="2060" b="1" dirty="0" err="1"/>
              <a:t>sa</a:t>
            </a:r>
            <a:r>
              <a:rPr lang="en-US" sz="2060" b="1" dirty="0"/>
              <a:t> </a:t>
            </a:r>
            <a:r>
              <a:rPr lang="en-US" sz="2060" b="1" dirty="0" err="1"/>
              <a:t>sustavima</a:t>
            </a:r>
            <a:r>
              <a:rPr lang="en-US" sz="2060" b="1" dirty="0"/>
              <a:t> </a:t>
            </a:r>
            <a:r>
              <a:rPr lang="en-US" sz="2060" b="1" dirty="0" err="1"/>
              <a:t>drugih</a:t>
            </a:r>
            <a:r>
              <a:rPr lang="en-US" sz="2060" b="1" dirty="0"/>
              <a:t> </a:t>
            </a:r>
            <a:r>
              <a:rPr lang="en-US" sz="2060" b="1" dirty="0" err="1"/>
              <a:t>tijela</a:t>
            </a:r>
            <a:r>
              <a:rPr lang="en-US" sz="2060" b="1" dirty="0"/>
              <a:t> </a:t>
            </a:r>
            <a:r>
              <a:rPr lang="en-US" sz="2060" b="1" dirty="0" err="1"/>
              <a:t>državne</a:t>
            </a:r>
            <a:r>
              <a:rPr lang="en-US" sz="2060" b="1" dirty="0"/>
              <a:t> </a:t>
            </a:r>
            <a:r>
              <a:rPr lang="en-US" sz="2060" b="1" dirty="0" err="1"/>
              <a:t>uprave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eMaticom</a:t>
            </a:r>
            <a:r>
              <a:rPr lang="en-US" sz="2060" b="1" dirty="0"/>
              <a:t> (</a:t>
            </a:r>
            <a:r>
              <a:rPr lang="en-US" sz="2060" b="1" dirty="0" err="1"/>
              <a:t>potrebna</a:t>
            </a:r>
            <a:r>
              <a:rPr lang="en-US" sz="2060" b="1" dirty="0"/>
              <a:t> </a:t>
            </a:r>
            <a:r>
              <a:rPr lang="en-US" sz="2060" b="1" dirty="0" err="1"/>
              <a:t>privola</a:t>
            </a:r>
            <a:r>
              <a:rPr lang="en-US" sz="2060" b="1" dirty="0"/>
              <a:t> </a:t>
            </a:r>
            <a:r>
              <a:rPr lang="en-US" sz="2060" b="1" dirty="0" err="1"/>
              <a:t>roditelja</a:t>
            </a:r>
            <a:r>
              <a:rPr lang="en-US" sz="2060" b="1" dirty="0"/>
              <a:t>)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sam</a:t>
            </a:r>
            <a:r>
              <a:rPr lang="en-US" sz="2060" b="1" dirty="0"/>
              <a:t> </a:t>
            </a:r>
            <a:r>
              <a:rPr lang="en-US" sz="2060" b="1" dirty="0" err="1"/>
              <a:t>učita</a:t>
            </a:r>
            <a:r>
              <a:rPr lang="en-US" sz="2060" b="1" dirty="0"/>
              <a:t> </a:t>
            </a:r>
            <a:r>
              <a:rPr lang="en-US" sz="2060" b="1" dirty="0" err="1"/>
              <a:t>dokument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potvrdu</a:t>
            </a:r>
            <a:r>
              <a:rPr lang="en-US" sz="2060" b="1" dirty="0"/>
              <a:t>, 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potvrdu</a:t>
            </a:r>
            <a:r>
              <a:rPr lang="en-US" sz="2060" b="1" dirty="0"/>
              <a:t> </a:t>
            </a:r>
            <a:r>
              <a:rPr lang="en-US" sz="2060" b="1" dirty="0" err="1"/>
              <a:t>donese</a:t>
            </a:r>
            <a:r>
              <a:rPr lang="en-US" sz="2060" b="1" dirty="0"/>
              <a:t> </a:t>
            </a:r>
            <a:r>
              <a:rPr lang="en-US" sz="2060" b="1" dirty="0" err="1"/>
              <a:t>razredniku</a:t>
            </a:r>
            <a:r>
              <a:rPr lang="en-US" sz="2060" b="1" dirty="0"/>
              <a:t> / </a:t>
            </a:r>
            <a:r>
              <a:rPr lang="en-US" sz="2060" b="1" dirty="0" err="1"/>
              <a:t>pedagoginji</a:t>
            </a: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1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 err="1"/>
              <a:t>Nakon</a:t>
            </a:r>
            <a:r>
              <a:rPr lang="en-US" sz="2060" b="1" dirty="0"/>
              <a:t> </a:t>
            </a:r>
            <a:r>
              <a:rPr lang="en-US" sz="2060" b="1" dirty="0" err="1"/>
              <a:t>odabranog</a:t>
            </a:r>
            <a:r>
              <a:rPr lang="en-US" sz="2060" b="1" dirty="0"/>
              <a:t> </a:t>
            </a:r>
            <a:r>
              <a:rPr lang="en-US" sz="2060" b="1" dirty="0" err="1"/>
              <a:t>načina</a:t>
            </a:r>
            <a:r>
              <a:rPr lang="en-US" sz="2060" b="1" dirty="0"/>
              <a:t> </a:t>
            </a:r>
            <a:r>
              <a:rPr lang="en-US" sz="2060" b="1" dirty="0" err="1"/>
              <a:t>provjere</a:t>
            </a:r>
            <a:r>
              <a:rPr lang="en-US" sz="2060" b="1" dirty="0"/>
              <a:t>  </a:t>
            </a:r>
            <a:r>
              <a:rPr lang="en-US" sz="2060" b="1" dirty="0" err="1"/>
              <a:t>dokumentacije</a:t>
            </a:r>
            <a:r>
              <a:rPr lang="en-US" sz="2060" b="1" dirty="0"/>
              <a:t> </a:t>
            </a:r>
            <a:r>
              <a:rPr lang="en-US" sz="2060" b="1" dirty="0" err="1"/>
              <a:t>napravljene</a:t>
            </a:r>
            <a:r>
              <a:rPr lang="en-US" sz="2060" b="1" dirty="0"/>
              <a:t> </a:t>
            </a:r>
            <a:r>
              <a:rPr lang="en-US" sz="2060" b="1" dirty="0" err="1"/>
              <a:t>izmjene</a:t>
            </a:r>
            <a:r>
              <a:rPr lang="en-US" sz="2060" b="1" dirty="0"/>
              <a:t> </a:t>
            </a:r>
            <a:r>
              <a:rPr lang="en-US" sz="2060" b="1" dirty="0" err="1"/>
              <a:t>potrebno</a:t>
            </a:r>
            <a:r>
              <a:rPr lang="en-US" sz="2060" b="1" dirty="0"/>
              <a:t>  je </a:t>
            </a:r>
            <a:r>
              <a:rPr lang="en-US" sz="2060" b="1" dirty="0" err="1"/>
              <a:t>spremiti</a:t>
            </a:r>
            <a:endParaRPr sz="2060" b="1" dirty="0"/>
          </a:p>
        </p:txBody>
      </p:sp>
      <p:sp>
        <p:nvSpPr>
          <p:cNvPr id="674" name="Google Shape;674;g12d25715cb3_0_7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2d25715cb3_0_8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Ako učenik zatraži automatsku provjeru</a:t>
            </a:r>
            <a:endParaRPr sz="5600" b="1">
              <a:solidFill>
                <a:schemeClr val="accent3"/>
              </a:solidFill>
            </a:endParaRPr>
          </a:p>
        </p:txBody>
      </p:sp>
      <p:sp>
        <p:nvSpPr>
          <p:cNvPr id="681" name="Google Shape;681;g12d25715cb3_0_84"/>
          <p:cNvSpPr txBox="1">
            <a:spLocks noGrp="1"/>
          </p:cNvSpPr>
          <p:nvPr>
            <p:ph type="body" idx="1"/>
          </p:nvPr>
        </p:nvSpPr>
        <p:spPr>
          <a:xfrm>
            <a:off x="1295400" y="2386537"/>
            <a:ext cx="9601200" cy="34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Roditelji se prijavljuju u sustav  radi davanja privole za dohvaćanje podataka kojim se dokazuju elementi  koji donose  dodatne bodove za upis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Upute za prijavu putem sustava NIAS dostupne su na mrežnoj stranici NIAS-a na adresi: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https://nias.gov.hr/Content/Documents/NIAS_Korisnicka_uputa.pd(https://nias.gov.hr/)</a:t>
            </a:r>
            <a:endParaRPr sz="21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82" name="Google Shape;682;g12d25715cb3_0_8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04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04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04"/>
          <p:cNvSpPr txBox="1">
            <a:spLocks noGrp="1"/>
          </p:cNvSpPr>
          <p:nvPr>
            <p:ph type="title"/>
          </p:nvPr>
        </p:nvSpPr>
        <p:spPr>
          <a:xfrm>
            <a:off x="608012" y="496088"/>
            <a:ext cx="3552006" cy="535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100" b="1">
                <a:solidFill>
                  <a:srgbClr val="7CCCAB"/>
                </a:solidFill>
              </a:rPr>
              <a:t>ZDRAVSTVENA SPOSOBNOST KANDIDATA</a:t>
            </a:r>
            <a:endParaRPr sz="3100" b="1">
              <a:solidFill>
                <a:srgbClr val="7CCCAB"/>
              </a:solidFill>
            </a:endParaRPr>
          </a:p>
        </p:txBody>
      </p:sp>
      <p:sp>
        <p:nvSpPr>
          <p:cNvPr id="721" name="Google Shape;721;p104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104"/>
          <p:cNvGrpSpPr/>
          <p:nvPr/>
        </p:nvGrpSpPr>
        <p:grpSpPr>
          <a:xfrm>
            <a:off x="4976318" y="214824"/>
            <a:ext cx="7349901" cy="7376487"/>
            <a:chOff x="1628382" y="2947"/>
            <a:chExt cx="3953546" cy="7062105"/>
          </a:xfrm>
        </p:grpSpPr>
        <p:sp>
          <p:nvSpPr>
            <p:cNvPr id="723" name="Google Shape;723;p104"/>
            <p:cNvSpPr/>
            <p:nvPr/>
          </p:nvSpPr>
          <p:spPr>
            <a:xfrm>
              <a:off x="1750636" y="2947"/>
              <a:ext cx="3813842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4"/>
            <p:cNvSpPr txBox="1"/>
            <p:nvPr/>
          </p:nvSpPr>
          <p:spPr>
            <a:xfrm>
              <a:off x="1845601" y="97912"/>
              <a:ext cx="3623912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4"/>
            <p:cNvSpPr/>
            <p:nvPr/>
          </p:nvSpPr>
          <p:spPr>
            <a:xfrm>
              <a:off x="1750632" y="2045575"/>
              <a:ext cx="3768000" cy="232950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4"/>
            <p:cNvSpPr txBox="1"/>
            <p:nvPr/>
          </p:nvSpPr>
          <p:spPr>
            <a:xfrm>
              <a:off x="1628382" y="2429564"/>
              <a:ext cx="3939900" cy="19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Potvrd</a:t>
              </a:r>
              <a:r>
                <a:rPr lang="en-US" sz="2000" dirty="0" err="1">
                  <a:solidFill>
                    <a:schemeClr val="lt1"/>
                  </a:solidFill>
                </a:rPr>
                <a:t>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nadležnoga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školskog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zdravstvenoj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sposobnosti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za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propisani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program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liječničku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svjedodžbu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medicine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rada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C000"/>
                  </a:solidFill>
                </a:rPr>
                <a:t>OSIM UČENIKA S TEŠKOĆAMA - KOJI  IMAJU MIŠLJENJE HZZ ( </a:t>
              </a:r>
              <a:r>
                <a:rPr lang="en-US" sz="2000" dirty="0" err="1">
                  <a:solidFill>
                    <a:srgbClr val="FFC000"/>
                  </a:solidFill>
                </a:rPr>
                <a:t>tamo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su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obavili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zdravstveni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pregled</a:t>
              </a:r>
              <a:r>
                <a:rPr lang="en-US" sz="2000" dirty="0">
                  <a:solidFill>
                    <a:srgbClr val="FFC000"/>
                  </a:solidFill>
                </a:rPr>
                <a:t>)</a:t>
              </a:r>
              <a:endParaRPr sz="2000" dirty="0">
                <a:solidFill>
                  <a:srgbClr val="FFC000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4"/>
            <p:cNvSpPr/>
            <p:nvPr/>
          </p:nvSpPr>
          <p:spPr>
            <a:xfrm>
              <a:off x="1745829" y="4626965"/>
              <a:ext cx="3836100" cy="19455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4"/>
            <p:cNvSpPr txBox="1"/>
            <p:nvPr/>
          </p:nvSpPr>
          <p:spPr>
            <a:xfrm>
              <a:off x="1750633" y="4626952"/>
              <a:ext cx="36954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znimno, kandidat koji u trenutku upisa nije u mogućnosti dostaviti liječničku svjedodžbu medicine rada, pri upisu dostavlja potvrdu obiteljskog liječnika, a liječničku svjedodžbu medicine rada dostavlja školi najkasnije do 30. rujna tekuće školske godine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</p:txBody>
        </p:sp>
      </p:grpSp>
      <p:sp>
        <p:nvSpPr>
          <p:cNvPr id="729" name="Google Shape;729;p104"/>
          <p:cNvSpPr txBox="1"/>
          <p:nvPr/>
        </p:nvSpPr>
        <p:spPr>
          <a:xfrm>
            <a:off x="5288437" y="314017"/>
            <a:ext cx="700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 neke programe obvezno je utvrđivanje zdravstvene sposobnost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i: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463125" y="1261425"/>
            <a:ext cx="3987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38B"/>
              </a:buClr>
              <a:buSzPts val="6600"/>
              <a:buNone/>
            </a:pPr>
            <a:r>
              <a:rPr lang="en-US" sz="6600" b="1">
                <a:solidFill>
                  <a:srgbClr val="1D538B"/>
                </a:solidFill>
              </a:rPr>
              <a:t>ROKOVI</a:t>
            </a:r>
            <a:endParaRPr/>
          </a:p>
        </p:txBody>
      </p:sp>
      <p:sp>
        <p:nvSpPr>
          <p:cNvPr id="803" name="Google Shape;803;p45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45" descr="Deadlines &gt; Education Abr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50" y="544650"/>
            <a:ext cx="6896099" cy="58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12BCE13-E2B6-192D-607C-72C1B1D1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42" y="426378"/>
            <a:ext cx="8012784" cy="575258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"/>
          <p:cNvSpPr txBox="1">
            <a:spLocks noGrp="1"/>
          </p:cNvSpPr>
          <p:nvPr>
            <p:ph type="title"/>
          </p:nvPr>
        </p:nvSpPr>
        <p:spPr>
          <a:xfrm>
            <a:off x="1021975" y="692150"/>
            <a:ext cx="105114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44"/>
              <a:buFont typeface="Candara"/>
              <a:buNone/>
            </a:pP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UPISNICE 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ostali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dokumenti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  1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Candara"/>
                <a:cs typeface="Arial"/>
                <a:sym typeface="Arial"/>
              </a:rPr>
              <a:t>0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.-13.7.202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5900" dirty="0">
              <a:solidFill>
                <a:srgbClr val="FF0000"/>
              </a:solidFill>
            </a:endParaRPr>
          </a:p>
        </p:txBody>
      </p:sp>
      <p:sp>
        <p:nvSpPr>
          <p:cNvPr id="824" name="Google Shape;824;p56"/>
          <p:cNvSpPr txBox="1">
            <a:spLocks noGrp="1"/>
          </p:cNvSpPr>
          <p:nvPr>
            <p:ph type="body" idx="1"/>
          </p:nvPr>
        </p:nvSpPr>
        <p:spPr>
          <a:xfrm>
            <a:off x="1021969" y="2584180"/>
            <a:ext cx="9894269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endParaRPr sz="1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b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učenici ispisuju sa svog sučelja i donose u srednju školu na upis sa svim ostalim dokumentima koje traži ta škola</a:t>
            </a:r>
            <a:endParaRPr/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rokove određuju srednje škole pa je potrebno pratiti njihove web stranice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d25715cb3_0_47"/>
          <p:cNvSpPr txBox="1">
            <a:spLocks noGrp="1"/>
          </p:cNvSpPr>
          <p:nvPr>
            <p:ph type="title"/>
          </p:nvPr>
        </p:nvSpPr>
        <p:spPr>
          <a:xfrm>
            <a:off x="1295402" y="770907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-US" sz="4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https://srednje.e-upisi.hr</a:t>
            </a:r>
            <a:endParaRPr/>
          </a:p>
        </p:txBody>
      </p:sp>
      <p:sp>
        <p:nvSpPr>
          <p:cNvPr id="219" name="Google Shape;219;g12d25715cb3_0_4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2d25715cb3_0_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12d25715cb3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50" y="1960025"/>
            <a:ext cx="10801000" cy="42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"/>
          <p:cNvSpPr txBox="1">
            <a:spLocks noGrp="1"/>
          </p:cNvSpPr>
          <p:nvPr>
            <p:ph type="title"/>
          </p:nvPr>
        </p:nvSpPr>
        <p:spPr>
          <a:xfrm>
            <a:off x="801278" y="895546"/>
            <a:ext cx="10680569" cy="267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100" b="1" i="0" u="none" strike="noStrike" cap="none">
                <a:latin typeface="Garamond"/>
                <a:ea typeface="Garamond"/>
                <a:cs typeface="Garamond"/>
                <a:sym typeface="Garamond"/>
              </a:rPr>
              <a:t>U drugome odnosno jesenskom upisnom roku moguće je prijaviti samo obrazovne programe za koje upisna kvota u ljetnom roku nije popunjena.</a:t>
            </a:r>
            <a:endParaRPr/>
          </a:p>
        </p:txBody>
      </p:sp>
      <p:sp>
        <p:nvSpPr>
          <p:cNvPr id="837" name="Google Shape;837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/>
              <a:t>40</a:t>
            </a:fld>
            <a:endParaRPr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>
            <a:spLocks noGrp="1"/>
          </p:cNvSpPr>
          <p:nvPr>
            <p:ph type="body" idx="1"/>
          </p:nvPr>
        </p:nvSpPr>
        <p:spPr>
          <a:xfrm>
            <a:off x="1206630" y="499622"/>
            <a:ext cx="10624009" cy="635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r>
              <a:rPr lang="en-US" sz="47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IZNIMNO VAŽNO :</a:t>
            </a:r>
            <a:endParaRPr/>
          </a:p>
          <a:p>
            <a:pPr marL="273050" lvl="0" indent="-273050" algn="just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redovito </a:t>
            </a: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sve obavijesti na linku  </a:t>
            </a:r>
            <a:r>
              <a:rPr lang="en-US" sz="2700" b="1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srednje.e-upisi.hr</a:t>
            </a:r>
            <a:endParaRPr sz="27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web stranicu škole u koju se učenik želi upisati</a:t>
            </a:r>
            <a:endParaRPr sz="2900"/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pridržavati se zadanih rokova. </a:t>
            </a:r>
            <a:endParaRPr sz="2900"/>
          </a:p>
          <a:p>
            <a:pPr marL="273050" lvl="0" indent="-13335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1" i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                      </a:t>
            </a:r>
            <a:endParaRPr/>
          </a:p>
        </p:txBody>
      </p:sp>
      <p:pic>
        <p:nvPicPr>
          <p:cNvPr id="859" name="Google Shape;859;p58" descr="C:\Users\E\AppData\Local\Microsoft\Windows\Temporary Internet Files\Content.IE5\CC6DGRCI\atencion1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87" y="4941887"/>
            <a:ext cx="20828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9"/>
          <p:cNvSpPr txBox="1">
            <a:spLocks noGrp="1"/>
          </p:cNvSpPr>
          <p:nvPr>
            <p:ph type="title"/>
          </p:nvPr>
        </p:nvSpPr>
        <p:spPr>
          <a:xfrm>
            <a:off x="235670" y="982132"/>
            <a:ext cx="1143471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 sz="2900" b="1"/>
            </a:br>
            <a:br>
              <a:rPr lang="en-US" sz="2900" b="1"/>
            </a:br>
            <a:r>
              <a:rPr lang="en-US" sz="3600" b="1">
                <a:solidFill>
                  <a:srgbClr val="1D538B"/>
                </a:solidFill>
              </a:rPr>
              <a:t>Preporuke roditeljima za jednostavniji upis u srednju školu </a:t>
            </a:r>
            <a:br>
              <a:rPr lang="en-US" sz="2000" b="1">
                <a:solidFill>
                  <a:srgbClr val="1D538B"/>
                </a:solidFill>
              </a:rPr>
            </a:br>
            <a:br>
              <a:rPr lang="en-US" sz="2000" b="1">
                <a:solidFill>
                  <a:srgbClr val="1D538B"/>
                </a:solidFill>
              </a:rPr>
            </a:b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9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65" name="Google Shape;865;p59"/>
          <p:cNvSpPr txBox="1">
            <a:spLocks noGrp="1"/>
          </p:cNvSpPr>
          <p:nvPr>
            <p:ph type="body" idx="1"/>
          </p:nvPr>
        </p:nvSpPr>
        <p:spPr>
          <a:xfrm>
            <a:off x="782425" y="1706253"/>
            <a:ext cx="10114172" cy="416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br>
              <a:rPr lang="en-US" sz="2800" b="1" i="0" u="none" strike="noStrike" cap="none" dirty="0">
                <a:solidFill>
                  <a:srgbClr val="1D538B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800" b="1" i="0" u="none" strike="noStrike" cap="none" dirty="0">
              <a:solidFill>
                <a:srgbClr val="1D538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Dobro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proučiti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rokove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obveze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uz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upise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vrijeme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dostaviti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upisnu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dokumentaciju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srednju</a:t>
            </a:r>
            <a:r>
              <a:rPr lang="en-US" sz="2600" b="0" i="0" u="none" strike="noStrike" cap="none" dirty="0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školu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9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endParaRPr/>
          </a:p>
        </p:txBody>
      </p:sp>
      <p:sp>
        <p:nvSpPr>
          <p:cNvPr id="872" name="Google Shape;872;p6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1"/>
                </a:solidFill>
              </a:rPr>
              <a:t>Brošura   „Kamo nakon osnovne škole?”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https://www.hzz.hr/content/publikacije-skole/2019/Kamo_nakon_osnovne_skole-2019-SREDISNJA.pdf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u="sng">
              <a:solidFill>
                <a:schemeClr val="hlink"/>
              </a:solidFill>
              <a:hlinkClick r:id="rId3"/>
            </a:endParaRPr>
          </a:p>
        </p:txBody>
      </p:sp>
      <p:pic>
        <p:nvPicPr>
          <p:cNvPr id="873" name="Google Shape;873;p63" descr="kamo.png">
            <a:hlinkClick r:id="rId4"/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21620" b="21620"/>
          <a:stretch/>
        </p:blipFill>
        <p:spPr>
          <a:xfrm>
            <a:off x="2092751" y="1319752"/>
            <a:ext cx="8084577" cy="553824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74" name="Google Shape;874;p63"/>
          <p:cNvSpPr/>
          <p:nvPr/>
        </p:nvSpPr>
        <p:spPr>
          <a:xfrm rot="-720000">
            <a:off x="264244" y="177249"/>
            <a:ext cx="1906587" cy="19177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upoznajte sebe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63"/>
          <p:cNvSpPr/>
          <p:nvPr/>
        </p:nvSpPr>
        <p:spPr>
          <a:xfrm rot="1260000">
            <a:off x="10362035" y="4078287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popis škola i programa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63"/>
          <p:cNvSpPr/>
          <p:nvPr/>
        </p:nvSpPr>
        <p:spPr>
          <a:xfrm rot="-720000">
            <a:off x="36765" y="4563677"/>
            <a:ext cx="2117725" cy="2097087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najtraženija zanimanja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3"/>
          <p:cNvSpPr/>
          <p:nvPr/>
        </p:nvSpPr>
        <p:spPr>
          <a:xfrm>
            <a:off x="5299379" y="0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stipendije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3"/>
          <p:cNvSpPr/>
          <p:nvPr/>
        </p:nvSpPr>
        <p:spPr>
          <a:xfrm rot="420000">
            <a:off x="10371579" y="277862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nastavni planovi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4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885" name="Google Shape;885;p64"/>
          <p:cNvSpPr txBox="1">
            <a:spLocks noGrp="1"/>
          </p:cNvSpPr>
          <p:nvPr>
            <p:ph type="body" idx="2"/>
          </p:nvPr>
        </p:nvSpPr>
        <p:spPr>
          <a:xfrm>
            <a:off x="301648" y="982125"/>
            <a:ext cx="47874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Centar za informiranje i savjetovanje o karijeri</a:t>
            </a:r>
            <a:endParaRPr sz="4000"/>
          </a:p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endParaRPr sz="4000"/>
          </a:p>
        </p:txBody>
      </p:sp>
      <p:pic>
        <p:nvPicPr>
          <p:cNvPr id="886" name="Google Shape;886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4314" r="19510"/>
          <a:stretch/>
        </p:blipFill>
        <p:spPr>
          <a:xfrm>
            <a:off x="5418675" y="837850"/>
            <a:ext cx="6350400" cy="51258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894" r="33895"/>
          <a:stretch/>
        </p:blipFill>
        <p:spPr>
          <a:xfrm>
            <a:off x="4477800" y="292725"/>
            <a:ext cx="7714200" cy="60201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92" name="Google Shape;892;p65"/>
          <p:cNvSpPr txBox="1">
            <a:spLocks noGrp="1"/>
          </p:cNvSpPr>
          <p:nvPr>
            <p:ph type="body" idx="1"/>
          </p:nvPr>
        </p:nvSpPr>
        <p:spPr>
          <a:xfrm>
            <a:off x="707011" y="3123457"/>
            <a:ext cx="35821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STIPENDIJE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dodjeljuju gradovi i MZO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f8d0da032_0_0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416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ZAKLJUČIVANJE OCJENA ZA 8.R </a:t>
            </a:r>
            <a:r>
              <a:rPr lang="en-US" sz="4800" dirty="0">
                <a:solidFill>
                  <a:srgbClr val="FF0000"/>
                </a:solidFill>
              </a:rPr>
              <a:t>- DO 2</a:t>
            </a:r>
            <a:r>
              <a:rPr lang="hr-HR" sz="4800" dirty="0">
                <a:solidFill>
                  <a:srgbClr val="FF0000"/>
                </a:solidFill>
              </a:rPr>
              <a:t>1.</a:t>
            </a:r>
            <a:r>
              <a:rPr lang="en-US" sz="4800" dirty="0">
                <a:solidFill>
                  <a:srgbClr val="FF0000"/>
                </a:solidFill>
              </a:rPr>
              <a:t> 6. 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976" name="Google Shape;976;g12f8d0da032_0_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Potrebno je ocjene 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FF"/>
                </a:solidFill>
              </a:rPr>
              <a:t>zaključiti </a:t>
            </a:r>
            <a:endParaRPr sz="34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i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CC3399"/>
                </a:solidFill>
              </a:rPr>
              <a:t>zaključati  </a:t>
            </a:r>
            <a:endParaRPr sz="3400">
              <a:solidFill>
                <a:srgbClr val="CC3399"/>
              </a:solidFill>
            </a:endParaRPr>
          </a:p>
        </p:txBody>
      </p:sp>
      <p:sp>
        <p:nvSpPr>
          <p:cNvPr id="977" name="Google Shape;977;g12f8d0da032_0_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12f8d0da032_0_0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100" b="1" dirty="0">
              <a:solidFill>
                <a:srgbClr val="CC3399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00B050"/>
                </a:solidFill>
              </a:rPr>
              <a:t>Ako</a:t>
            </a:r>
            <a:r>
              <a:rPr lang="en-US" sz="3100" b="1" dirty="0">
                <a:solidFill>
                  <a:srgbClr val="00B050"/>
                </a:solidFill>
              </a:rPr>
              <a:t> se </a:t>
            </a:r>
            <a:r>
              <a:rPr lang="en-US" sz="3100" b="1" dirty="0" err="1">
                <a:solidFill>
                  <a:srgbClr val="00B050"/>
                </a:solidFill>
              </a:rPr>
              <a:t>učenik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uputi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na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dopunski</a:t>
            </a:r>
            <a:r>
              <a:rPr lang="en-US" sz="3100" b="1" dirty="0">
                <a:solidFill>
                  <a:srgbClr val="00B050"/>
                </a:solidFill>
              </a:rPr>
              <a:t> rad - </a:t>
            </a:r>
            <a:r>
              <a:rPr lang="en-US" sz="3100" b="1" dirty="0" err="1">
                <a:solidFill>
                  <a:srgbClr val="00B050"/>
                </a:solidFill>
              </a:rPr>
              <a:t>može</a:t>
            </a:r>
            <a:r>
              <a:rPr lang="en-US" sz="3100" b="1" dirty="0">
                <a:solidFill>
                  <a:srgbClr val="00B050"/>
                </a:solidFill>
              </a:rPr>
              <a:t> se </a:t>
            </a:r>
            <a:r>
              <a:rPr lang="en-US" sz="3100" b="1" dirty="0" err="1">
                <a:solidFill>
                  <a:srgbClr val="00B050"/>
                </a:solidFill>
              </a:rPr>
              <a:t>upisati</a:t>
            </a:r>
            <a:r>
              <a:rPr lang="en-US" sz="3100" b="1" dirty="0">
                <a:solidFill>
                  <a:srgbClr val="00B050"/>
                </a:solidFill>
              </a:rPr>
              <a:t> u </a:t>
            </a:r>
            <a:r>
              <a:rPr lang="en-US" sz="3100" b="1" dirty="0" err="1">
                <a:solidFill>
                  <a:srgbClr val="00B050"/>
                </a:solidFill>
              </a:rPr>
              <a:t>ljetnom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roku</a:t>
            </a:r>
            <a:r>
              <a:rPr lang="hr-HR" sz="3100" b="1" dirty="0">
                <a:solidFill>
                  <a:srgbClr val="00B050"/>
                </a:solidFill>
              </a:rPr>
              <a:t> ako mu se ocjene zaključe dok </a:t>
            </a:r>
            <a:r>
              <a:rPr lang="hr-HR" sz="3100" b="1">
                <a:solidFill>
                  <a:srgbClr val="00B050"/>
                </a:solidFill>
              </a:rPr>
              <a:t>traje rok.</a:t>
            </a:r>
            <a:r>
              <a:rPr lang="en-US" sz="3100" b="1">
                <a:solidFill>
                  <a:srgbClr val="CC3399"/>
                </a:solidFill>
              </a:rPr>
              <a:t> </a:t>
            </a:r>
            <a:endParaRPr sz="31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2f8a360fa3_4_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1666"/>
              <a:buFont typeface="Candara"/>
              <a:buNone/>
            </a:pPr>
            <a:r>
              <a:rPr lang="en-US" sz="4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NA KRAJU …   </a:t>
            </a:r>
            <a:r>
              <a:rPr lang="en-US" sz="48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VAŠA PITANJA  ….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12f8a360fa3_4_35"/>
          <p:cNvSpPr txBox="1">
            <a:spLocks noGrp="1"/>
          </p:cNvSpPr>
          <p:nvPr>
            <p:ph type="body" idx="1"/>
          </p:nvPr>
        </p:nvSpPr>
        <p:spPr>
          <a:xfrm>
            <a:off x="25908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možete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slati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b="1" dirty="0" err="1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na</a:t>
            </a:r>
            <a:r>
              <a:rPr lang="en-US" sz="3800" b="1" dirty="0">
                <a:solidFill>
                  <a:srgbClr val="7CCCAB"/>
                </a:solidFill>
                <a:latin typeface="Overlock"/>
                <a:ea typeface="Overlock"/>
                <a:cs typeface="Overlock"/>
                <a:sym typeface="Overlock"/>
              </a:rPr>
              <a:t> e mail :</a:t>
            </a:r>
            <a:endParaRPr sz="3800" b="1" dirty="0">
              <a:solidFill>
                <a:srgbClr val="7CCCAB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endParaRPr sz="38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r>
              <a:rPr lang="en-US" sz="38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vaših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razrednika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sz="3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endParaRPr sz="3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5143"/>
              <a:buFont typeface="Arial"/>
              <a:buNone/>
            </a:pPr>
            <a:r>
              <a:rPr lang="en-US" sz="3600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pedagoginje</a:t>
            </a:r>
            <a:r>
              <a:rPr lang="en-US" sz="3600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r-HR" sz="360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petra.relja1@skole.hr</a:t>
            </a:r>
            <a:endParaRPr sz="3600">
              <a:solidFill>
                <a:srgbClr val="CC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6" name="Google Shape;986;g12f8a360fa3_4_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12f8a360fa3_4_35" descr="C:\Users\nlovric\Desktop\pitanje.jpg"/>
          <p:cNvPicPr preferRelativeResize="0"/>
          <p:nvPr/>
        </p:nvPicPr>
        <p:blipFill rotWithShape="1">
          <a:blip r:embed="rId3">
            <a:alphaModFix/>
          </a:blip>
          <a:srcRect l="10855" r="13808"/>
          <a:stretch/>
        </p:blipFill>
        <p:spPr>
          <a:xfrm>
            <a:off x="773725" y="2455975"/>
            <a:ext cx="2114550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>
            <a:spLocks noGrp="1"/>
          </p:cNvSpPr>
          <p:nvPr>
            <p:ph type="title"/>
          </p:nvPr>
        </p:nvSpPr>
        <p:spPr>
          <a:xfrm>
            <a:off x="1295400" y="704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UČENIKE </a:t>
            </a:r>
            <a:r>
              <a:rPr lang="en-US" sz="440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644874"/>
            <a:ext cx="90011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1405575" y="4081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5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RODITELJ</a:t>
            </a:r>
            <a:r>
              <a:rPr lang="en-US" sz="35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n-US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pic>
        <p:nvPicPr>
          <p:cNvPr id="230" name="Google Shape;2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438" y="4897688"/>
            <a:ext cx="90011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127000" dir="48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en-US" dirty="0"/>
              <a:t>PRIJAVA U SUSTAV – od 2</a:t>
            </a:r>
            <a:r>
              <a:rPr lang="hr-HR" dirty="0"/>
              <a:t>9</a:t>
            </a:r>
            <a:r>
              <a:rPr lang="en-US" dirty="0"/>
              <a:t>. </a:t>
            </a:r>
            <a:r>
              <a:rPr lang="en-US" dirty="0" err="1"/>
              <a:t>svibnja</a:t>
            </a:r>
            <a:r>
              <a:rPr lang="en-US" dirty="0"/>
              <a:t> 202</a:t>
            </a:r>
            <a:r>
              <a:rPr lang="hr-HR" dirty="0"/>
              <a:t>3</a:t>
            </a:r>
            <a:r>
              <a:rPr lang="en-US" dirty="0"/>
              <a:t>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12:00 sati. </a:t>
            </a:r>
            <a:endParaRPr dirty="0"/>
          </a:p>
        </p:txBody>
      </p:sp>
      <p:cxnSp>
        <p:nvCxnSpPr>
          <p:cNvPr id="239" name="Google Shape;23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0" name="Google Shape;240;p5"/>
          <p:cNvGrpSpPr/>
          <p:nvPr/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241" name="Google Shape;241;p5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2" name="Google Shape;24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5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4" name="Google Shape;24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5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5"/>
          <p:cNvGrpSpPr/>
          <p:nvPr/>
        </p:nvGrpSpPr>
        <p:grpSpPr>
          <a:xfrm>
            <a:off x="915350" y="2573993"/>
            <a:ext cx="10415730" cy="3707707"/>
            <a:chOff x="279188" y="0"/>
            <a:chExt cx="10415730" cy="3707707"/>
          </a:xfrm>
        </p:grpSpPr>
        <p:sp>
          <p:nvSpPr>
            <p:cNvPr id="247" name="Google Shape;247;p5"/>
            <p:cNvSpPr/>
            <p:nvPr/>
          </p:nvSpPr>
          <p:spPr>
            <a:xfrm>
              <a:off x="279188" y="270606"/>
              <a:ext cx="5055600" cy="3437100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Nakon ulaska u sustav, učenici moraju pregledati svoje podatke </a:t>
              </a:r>
              <a:endParaRPr sz="2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</a:rPr>
                <a:t>na kartici "Moji podaci" </a:t>
              </a:r>
              <a:endParaRPr sz="2000" b="1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 </a:t>
              </a:r>
              <a:endParaRPr sz="2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>
                  <a:solidFill>
                    <a:schemeClr val="accent3"/>
                  </a:solidFill>
                </a:rPr>
                <a:t>(adresa, ime roditelja, ocjene iz prijašnjih razreda i sl.)</a:t>
              </a:r>
              <a:endParaRPr sz="2000" b="1">
                <a:solidFill>
                  <a:schemeClr val="accent3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          eventualne nepravilnosti </a:t>
              </a:r>
              <a:endParaRPr sz="2000" b="1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/>
                <a:t>prijaviti svom razredniku.</a:t>
              </a:r>
              <a:endParaRPr sz="2000" b="1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6950" y="2421475"/>
            <a:ext cx="5167775" cy="3860225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d25715cb3_0_6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KOD ODABIRA PROGRAMA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</a:rPr>
              <a:t> obavezno se bira </a:t>
            </a:r>
            <a:endParaRPr sz="36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2"/>
              </a:solidFill>
            </a:endParaRPr>
          </a:p>
        </p:txBody>
      </p:sp>
      <p:sp>
        <p:nvSpPr>
          <p:cNvPr id="257" name="Google Shape;257;g12d25715cb3_0_61"/>
          <p:cNvSpPr txBox="1">
            <a:spLocks noGrp="1"/>
          </p:cNvSpPr>
          <p:nvPr>
            <p:ph type="body" idx="1"/>
          </p:nvPr>
        </p:nvSpPr>
        <p:spPr>
          <a:xfrm>
            <a:off x="1028000" y="2556925"/>
            <a:ext cx="52527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r>
              <a:rPr lang="en-US" b="1">
                <a:solidFill>
                  <a:schemeClr val="accent4"/>
                </a:solidFill>
              </a:rPr>
              <a:t>STRANI JEZIK i IZBORNI PREDMET </a:t>
            </a:r>
            <a:endParaRPr b="1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(inače nije moguće dodavanje na listu i spremanje promjena)</a:t>
            </a:r>
            <a:endParaRPr/>
          </a:p>
        </p:txBody>
      </p:sp>
      <p:sp>
        <p:nvSpPr>
          <p:cNvPr id="258" name="Google Shape;258;g12d25715cb3_0_6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2d25715cb3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050" y="2391525"/>
            <a:ext cx="5818626" cy="3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PRIJAVA PROGRAMA</a:t>
            </a: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400">
              <a:solidFill>
                <a:srgbClr val="262626"/>
              </a:solidFill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4795500" y="294796"/>
            <a:ext cx="7396509" cy="6082266"/>
            <a:chOff x="0" y="91612"/>
            <a:chExt cx="7396509" cy="5481000"/>
          </a:xfrm>
        </p:grpSpPr>
        <p:sp>
          <p:nvSpPr>
            <p:cNvPr id="270" name="Google Shape;270;p9"/>
            <p:cNvSpPr/>
            <p:nvPr/>
          </p:nvSpPr>
          <p:spPr>
            <a:xfrm>
              <a:off x="0" y="916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64254" y="1558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Početak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prijava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obrazovnih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hr-HR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 6. 202</a:t>
              </a:r>
              <a:r>
                <a:rPr lang="hr-HR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0" y="14798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64254" y="15441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LISTU  PRIORITETA je važno pažljivo sastaviti – na vrh je potrebno staviti program koji učenik najviše želi upisati i zatim redom ostale programe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0" y="28681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64254" y="29323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ista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prioriteta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može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mijenjati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zaključno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 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7.07.202</a:t>
              </a:r>
              <a:r>
                <a:rPr lang="hr-HR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nakon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toga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nisu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više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promjene</a:t>
              </a:r>
              <a:endParaRPr sz="2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0" y="42563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64254" y="43206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Važno je da odabir bude realan, tj. da učenik zadovoljava preduvjete za upis i da se nalazi unutar upisne kvote 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575035" y="982132"/>
            <a:ext cx="11019933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3968"/>
              <a:buFont typeface="Candara"/>
              <a:buNone/>
            </a:pP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ELEMENTI I KRITERIJI ZA IZBOR KANDIDATA ZA UPIS U SŠ </a:t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400">
              <a:solidFill>
                <a:srgbClr val="262626"/>
              </a:solidFill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1295400" y="3209950"/>
            <a:ext cx="9601196" cy="1999749"/>
            <a:chOff x="0" y="437566"/>
            <a:chExt cx="9601196" cy="1999749"/>
          </a:xfrm>
        </p:grpSpPr>
        <p:sp>
          <p:nvSpPr>
            <p:cNvPr id="284" name="Google Shape;284;p12"/>
            <p:cNvSpPr/>
            <p:nvPr/>
          </p:nvSpPr>
          <p:spPr>
            <a:xfrm>
              <a:off x="0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300037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0" y="772816"/>
              <a:ext cx="2950200" cy="16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zajednički</a:t>
              </a: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3300411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3600448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3650670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dodatni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6600822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6900860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6951082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posebni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2"/>
          <p:cNvSpPr txBox="1"/>
          <p:nvPr/>
        </p:nvSpPr>
        <p:spPr>
          <a:xfrm>
            <a:off x="3039894" y="3275112"/>
            <a:ext cx="61186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ski">
  <a:themeElements>
    <a:clrScheme name="Organski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alni oblik">
  <a:themeElements>
    <a:clrScheme name="Valni oblik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2044</Words>
  <Application>Microsoft Office PowerPoint</Application>
  <PresentationFormat>Široki zaslon</PresentationFormat>
  <Paragraphs>271</Paragraphs>
  <Slides>47</Slides>
  <Notes>47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47</vt:i4>
      </vt:variant>
    </vt:vector>
  </HeadingPairs>
  <TitlesOfParts>
    <vt:vector size="56" baseType="lpstr">
      <vt:lpstr>Garamond</vt:lpstr>
      <vt:lpstr>Noto Sans Symbols</vt:lpstr>
      <vt:lpstr>Overlock</vt:lpstr>
      <vt:lpstr>Calibri</vt:lpstr>
      <vt:lpstr>Arial</vt:lpstr>
      <vt:lpstr>Verdana</vt:lpstr>
      <vt:lpstr>Candara</vt:lpstr>
      <vt:lpstr>Organski</vt:lpstr>
      <vt:lpstr>3_Valni oblik</vt:lpstr>
      <vt:lpstr>UPIS UČENIKA U SREDNJE ŠKOLE    za šk. god. 2023.-2024.  </vt:lpstr>
      <vt:lpstr>ZAKONODAVNI OKVIR</vt:lpstr>
      <vt:lpstr>    UPIS SE ODVIJA PUTEM MREŽNE STRANICE   Nacionalnog informacijskog sustava prijava i upisa u srednje škole   - NISpuSŠ    </vt:lpstr>
      <vt:lpstr>https://srednje.e-upisi.hr</vt:lpstr>
      <vt:lpstr>PRIJAVA U SUSTAV  ZA UČENIKE     </vt:lpstr>
      <vt:lpstr>PRIJAVA U SUSTAV – od 29. svibnja 2023. godine iza 12:00 sati. </vt:lpstr>
      <vt:lpstr>KOD ODABIRA PROGRAMA  obavezno se bira  </vt:lpstr>
      <vt:lpstr> PRIJAVA PROGRAMA </vt:lpstr>
      <vt:lpstr>   ELEMENTI I KRITERIJI ZA IZBOR KANDIDATA ZA UPIS U SŠ   </vt:lpstr>
      <vt:lpstr>Zajednički elementi upisa  </vt:lpstr>
      <vt:lpstr>OPĆEM USPJEH SE DODAJU  </vt:lpstr>
      <vt:lpstr>Za  GIMNAZIJE i strukovne  4 godišnje škole  DODAJU SE JOŠ:   </vt:lpstr>
      <vt:lpstr>3 PREDMETA ZNAČAJNA ZA UPIS</vt:lpstr>
      <vt:lpstr>Provođenje dodatnih ispita ( prijemni ispiti )</vt:lpstr>
      <vt:lpstr>Što ako dva ili više kandidata na zadnjem mjestu ljestvice poretka imaju isti ukupan broj bodova? </vt:lpstr>
      <vt:lpstr>PowerPoint prezentacija</vt:lpstr>
      <vt:lpstr>OBRT I  TROGODIŠNJE STRUKOVNE</vt:lpstr>
      <vt:lpstr>Ugovor o naukovanju</vt:lpstr>
      <vt:lpstr>ODABIR PRVOG STRANOG JEZIKA</vt:lpstr>
      <vt:lpstr>PowerPoint prezentacija</vt:lpstr>
      <vt:lpstr>PowerPoint prezentacija</vt:lpstr>
      <vt:lpstr>  DODATNI ELEMENTI VREDNOVANJA:</vt:lpstr>
      <vt:lpstr>KOJI PROGRAMI TRAŽE DODATNE PROVJERE ?</vt:lpstr>
      <vt:lpstr>  </vt:lpstr>
      <vt:lpstr>Vrednovanje uspjeha radi upisa u programe glazbene i plesne  umjetnosti  </vt:lpstr>
      <vt:lpstr>Na  prijamnom ispitu moguće je steći najviše 170 bodova, a minimalni prag na prijamnome ispitu je 70 bodova. </vt:lpstr>
      <vt:lpstr> NATJECANJA IZ ZNANJA - vrednovanje</vt:lpstr>
      <vt:lpstr>Vrednuju se rezultati kandidata postignutih na  državnim natjecanjima iz znanja iz Kataloga natjecanja i smotri učenika i učenica osnovnih i srednjih škola </vt:lpstr>
      <vt:lpstr>ZBRAJAJU LI SE BODOVI S VIŠE NATJECANJA </vt:lpstr>
      <vt:lpstr>POSEBNI ELEMENTI VREDNOVANJA</vt:lpstr>
      <vt:lpstr>Koji su to otežani uvjeti ?</vt:lpstr>
      <vt:lpstr>ZDRAVSTVENE TEŠKOĆE</vt:lpstr>
      <vt:lpstr>VREDNOVANJE KANDIDATA PRIPADNIKA ROMSKE NACIONALNE MANJINE I KANDIDATA BEZ RODITELJSKE SKRBI</vt:lpstr>
      <vt:lpstr>NOVOST VEZANA UZ PRIKUPLJANJE DOKUMENTACIJE  </vt:lpstr>
      <vt:lpstr>Ako učenik zatraži automatsku provjeru</vt:lpstr>
      <vt:lpstr>ZDRAVSTVENA SPOSOBNOST KANDIDATA</vt:lpstr>
      <vt:lpstr>ROKOVI</vt:lpstr>
      <vt:lpstr>PowerPoint prezentacija</vt:lpstr>
      <vt:lpstr>UPISNICE  i ostali dokumenti   10.-13.7.2023.  </vt:lpstr>
      <vt:lpstr>U drugome odnosno jesenskom upisnom roku moguće je prijaviti samo obrazovne programe za koje upisna kvota u ljetnom roku nije popunjena.</vt:lpstr>
      <vt:lpstr>PowerPoint prezentacija</vt:lpstr>
      <vt:lpstr>  Preporuke roditeljima za jednostavniji upis u srednju školu      </vt:lpstr>
      <vt:lpstr>PowerPoint prezentacija</vt:lpstr>
      <vt:lpstr>PowerPoint prezentacija</vt:lpstr>
      <vt:lpstr>PowerPoint prezentacija</vt:lpstr>
      <vt:lpstr>ZAKLJUČIVANJE OCJENA ZA 8.R - DO 21. 6. </vt:lpstr>
      <vt:lpstr>NA KRAJU …   VAŠA PITANJA  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SREDNJE ŠKOLE    za šk. god. 2022.-2023.</dc:title>
  <dc:creator>hopuhac</dc:creator>
  <cp:lastModifiedBy>Petra Relja</cp:lastModifiedBy>
  <cp:revision>7</cp:revision>
  <dcterms:created xsi:type="dcterms:W3CDTF">2008-10-07T08:14:54Z</dcterms:created>
  <dcterms:modified xsi:type="dcterms:W3CDTF">2023-06-13T16:14:04Z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ContentTypeId">
    <vt:lpwstr>0x0101001B45E6689EDBAA4E808E0DA063C5F600</vt:lpwstr>
  </property>
</Properties>
</file>